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6"/>
  </p:notesMasterIdLst>
  <p:sldIdLst>
    <p:sldId id="256" r:id="rId3"/>
    <p:sldId id="284" r:id="rId4"/>
    <p:sldId id="257" r:id="rId5"/>
    <p:sldId id="260" r:id="rId6"/>
    <p:sldId id="259"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1" r:id="rId23"/>
    <p:sldId id="300"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282" r:id="rId4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09" autoAdjust="0"/>
    <p:restoredTop sz="76216" autoAdjust="0"/>
  </p:normalViewPr>
  <p:slideViewPr>
    <p:cSldViewPr snapToGrid="0" snapToObjects="1">
      <p:cViewPr varScale="1">
        <p:scale>
          <a:sx n="56" d="100"/>
          <a:sy n="56" d="100"/>
        </p:scale>
        <p:origin x="984" y="78"/>
      </p:cViewPr>
      <p:guideLst/>
    </p:cSldViewPr>
  </p:slideViewPr>
  <p:outlineViewPr>
    <p:cViewPr>
      <p:scale>
        <a:sx n="33" d="100"/>
        <a:sy n="33" d="100"/>
      </p:scale>
      <p:origin x="0" y="-65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2428"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之前表现最好的方法：</a:t>
            </a:r>
            <a:r>
              <a:rPr lang="en-US" altLang="zh-CN" dirty="0" smtClean="0"/>
              <a:t>1.</a:t>
            </a:r>
            <a:r>
              <a:rPr lang="zh-CN" altLang="en-US" dirty="0" smtClean="0"/>
              <a:t>是一个复杂的系统。</a:t>
            </a:r>
            <a:r>
              <a:rPr lang="en-US" altLang="zh-CN" dirty="0" smtClean="0"/>
              <a:t>2.</a:t>
            </a:r>
            <a:r>
              <a:rPr lang="zh-CN" altLang="en-US" dirty="0" smtClean="0"/>
              <a:t>将多个层级较低的图片特征与层级较高的图片特征相结合</a:t>
            </a:r>
            <a:endParaRPr lang="en-US" altLang="zh-CN" dirty="0" smtClean="0"/>
          </a:p>
          <a:p>
            <a:endParaRPr lang="en-US" altLang="zh-CN" dirty="0" smtClean="0"/>
          </a:p>
          <a:p>
            <a:r>
              <a:rPr lang="zh-CN" altLang="en-US" dirty="0" smtClean="0"/>
              <a:t>我们的方法：</a:t>
            </a:r>
            <a:r>
              <a:rPr lang="en-US" altLang="zh-CN" dirty="0" smtClean="0"/>
              <a:t>1.</a:t>
            </a:r>
            <a:r>
              <a:rPr lang="zh-CN" altLang="en-US" dirty="0" smtClean="0"/>
              <a:t>提供了一种简单的、刻度量的检测算法</a:t>
            </a:r>
            <a:endParaRPr lang="en-US" altLang="zh-CN" dirty="0" smtClean="0"/>
          </a:p>
          <a:p>
            <a:r>
              <a:rPr lang="zh-CN" altLang="en-US" dirty="0" smtClean="0"/>
              <a:t>包含两重思考：</a:t>
            </a:r>
            <a:r>
              <a:rPr lang="en-US" altLang="zh-CN" dirty="0" smtClean="0"/>
              <a:t>1.</a:t>
            </a:r>
            <a:r>
              <a:rPr lang="zh-CN" altLang="en-US" dirty="0" smtClean="0"/>
              <a:t>可以将高功率的卷及神经网络应用于</a:t>
            </a:r>
            <a:r>
              <a:rPr lang="en-US" altLang="zh-CN" dirty="0" smtClean="0"/>
              <a:t>region proposal</a:t>
            </a:r>
            <a:r>
              <a:rPr lang="zh-CN" altLang="en-US" dirty="0" smtClean="0"/>
              <a:t>中，以此来局部化分段对象</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426772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所有的分类都共享参数</a:t>
            </a:r>
            <a:endParaRPr lang="en-US" altLang="zh-CN" dirty="0" smtClean="0"/>
          </a:p>
          <a:p>
            <a:r>
              <a:rPr lang="en-US" altLang="zh-CN" dirty="0" smtClean="0"/>
              <a:t>2.</a:t>
            </a:r>
            <a:r>
              <a:rPr lang="zh-CN" altLang="en-US" dirty="0" smtClean="0"/>
              <a:t>与其他常规的方法相比，</a:t>
            </a:r>
            <a:r>
              <a:rPr lang="en-US" altLang="zh-CN" dirty="0" smtClean="0"/>
              <a:t>CNN</a:t>
            </a:r>
            <a:r>
              <a:rPr lang="zh-CN" altLang="en-US" dirty="0" smtClean="0"/>
              <a:t>计算的特征向量维度较低</a:t>
            </a:r>
            <a:endParaRPr lang="en-US" altLang="zh-CN" dirty="0" smtClean="0"/>
          </a:p>
          <a:p>
            <a:r>
              <a:rPr lang="zh-CN" altLang="en-US" dirty="0" smtClean="0"/>
              <a:t>特征矩阵是</a:t>
            </a:r>
            <a:r>
              <a:rPr lang="en-US" altLang="zh-CN" dirty="0" smtClean="0"/>
              <a:t>2000*4096</a:t>
            </a:r>
            <a:r>
              <a:rPr lang="zh-CN" altLang="en-US" dirty="0" smtClean="0"/>
              <a:t>，</a:t>
            </a:r>
            <a:r>
              <a:rPr lang="en-US" altLang="zh-CN" dirty="0" smtClean="0"/>
              <a:t>SVM</a:t>
            </a:r>
            <a:r>
              <a:rPr lang="zh-CN" altLang="en-US" dirty="0" smtClean="0"/>
              <a:t>权重矩阵是</a:t>
            </a:r>
            <a:r>
              <a:rPr lang="en-US" altLang="zh-CN" dirty="0" smtClean="0"/>
              <a:t>4096*N,N</a:t>
            </a:r>
            <a:r>
              <a:rPr lang="zh-CN" altLang="en-US" dirty="0" smtClean="0"/>
              <a:t>是类的数量</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411807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4085764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330580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大于</a:t>
            </a:r>
            <a:r>
              <a:rPr lang="en-US" altLang="zh-CN" dirty="0" smtClean="0"/>
              <a:t>0.5</a:t>
            </a:r>
            <a:r>
              <a:rPr lang="zh-CN" altLang="en-US" dirty="0" smtClean="0"/>
              <a:t>的</a:t>
            </a:r>
            <a:r>
              <a:rPr lang="en-US" altLang="zh-CN" dirty="0" err="1" smtClean="0"/>
              <a:t>groundtruth</a:t>
            </a:r>
            <a:r>
              <a:rPr lang="zh-CN" altLang="en-US" dirty="0" smtClean="0"/>
              <a:t>重叠部分为</a:t>
            </a:r>
            <a:r>
              <a:rPr lang="en-US" altLang="zh-CN" dirty="0" smtClean="0"/>
              <a:t>positive</a:t>
            </a:r>
            <a:r>
              <a:rPr lang="zh-CN" altLang="en-US" dirty="0" smtClean="0"/>
              <a:t>，剩余为</a:t>
            </a:r>
            <a:r>
              <a:rPr lang="en-US" altLang="zh-CN" dirty="0" smtClean="0"/>
              <a:t>negative</a:t>
            </a:r>
          </a:p>
          <a:p>
            <a:r>
              <a:rPr lang="zh-CN" altLang="en-US" dirty="0" smtClean="0"/>
              <a:t>梯度下降时，学习速率为</a:t>
            </a:r>
            <a:r>
              <a:rPr lang="en-US" altLang="zh-CN" dirty="0" smtClean="0"/>
              <a:t>0.001</a:t>
            </a:r>
            <a:r>
              <a:rPr lang="zh-CN" altLang="en-US" dirty="0" smtClean="0"/>
              <a:t>（预训练的</a:t>
            </a:r>
            <a:r>
              <a:rPr lang="en-US" altLang="zh-CN" dirty="0" smtClean="0"/>
              <a:t>1/10</a:t>
            </a:r>
            <a:r>
              <a:rPr lang="zh-CN" altLang="en-US" dirty="0" smtClean="0"/>
              <a:t>），从而在微调时不会打破迭代。</a:t>
            </a:r>
            <a:endParaRPr lang="en-US" altLang="zh-CN" dirty="0" smtClean="0"/>
          </a:p>
          <a:p>
            <a:r>
              <a:rPr lang="zh-CN" altLang="en-US" dirty="0" smtClean="0"/>
              <a:t>我们对于正样本使样本存在偏差，因为对于背景来说，他们是非常稀有的</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1133831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对象类别分类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图像域所围合的</a:t>
            </a:r>
            <a:r>
              <a:rPr lang="en-US" altLang="zh-CN" sz="1200" kern="1200" dirty="0" smtClean="0">
                <a:solidFill>
                  <a:schemeClr val="tx1"/>
                </a:solidFill>
                <a:latin typeface="+mn-lt"/>
                <a:ea typeface="+mn-ea"/>
                <a:cs typeface="+mn-cs"/>
              </a:rPr>
              <a:t>car</a:t>
            </a:r>
            <a:r>
              <a:rPr lang="zh-CN" altLang="en-US" sz="1200" kern="1200" dirty="0" smtClean="0">
                <a:solidFill>
                  <a:schemeClr val="tx1"/>
                </a:solidFill>
                <a:latin typeface="+mn-lt"/>
                <a:ea typeface="+mn-ea"/>
                <a:cs typeface="+mn-cs"/>
              </a:rPr>
              <a:t>区域应该是一个积极的例子，而作为与</a:t>
            </a:r>
            <a:r>
              <a:rPr lang="en-US" altLang="zh-CN" sz="1200" kern="1200" dirty="0" smtClean="0">
                <a:solidFill>
                  <a:schemeClr val="tx1"/>
                </a:solidFill>
                <a:latin typeface="+mn-lt"/>
                <a:ea typeface="+mn-ea"/>
                <a:cs typeface="+mn-cs"/>
              </a:rPr>
              <a:t>car</a:t>
            </a:r>
            <a:r>
              <a:rPr lang="zh-CN" altLang="en-US" sz="1200" kern="1200" dirty="0" smtClean="0">
                <a:solidFill>
                  <a:schemeClr val="tx1"/>
                </a:solidFill>
                <a:latin typeface="+mn-lt"/>
                <a:ea typeface="+mn-ea"/>
                <a:cs typeface="+mn-cs"/>
              </a:rPr>
              <a:t>无关的背景则应该是一个消极的区域</a:t>
            </a:r>
          </a:p>
          <a:p>
            <a:r>
              <a:rPr lang="zh-CN" altLang="en-US" dirty="0" smtClean="0"/>
              <a:t>消极样本会进行快速转变</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62030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387112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ILSVRC2013</a:t>
            </a:r>
            <a:r>
              <a:rPr lang="zh-CN" altLang="en-US" dirty="0" smtClean="0"/>
              <a:t>测试集上的正确率。</a:t>
            </a:r>
            <a:r>
              <a:rPr lang="en-US" altLang="zh-CN" dirty="0" smtClean="0"/>
              <a:t>R-CNN</a:t>
            </a:r>
            <a:r>
              <a:rPr lang="zh-CN" altLang="en-US" dirty="0" smtClean="0"/>
              <a:t>的正确率为</a:t>
            </a:r>
            <a:r>
              <a:rPr lang="en-US" altLang="zh-CN" dirty="0" smtClean="0"/>
              <a:t>31.4%</a:t>
            </a:r>
            <a:r>
              <a:rPr lang="zh-CN" altLang="en-US" dirty="0" smtClean="0"/>
              <a:t>，相对于</a:t>
            </a:r>
            <a:r>
              <a:rPr lang="en-US" altLang="zh-CN" dirty="0" err="1" smtClean="0"/>
              <a:t>overFeat</a:t>
            </a:r>
            <a:r>
              <a:rPr lang="zh-CN" altLang="en-US" dirty="0" smtClean="0"/>
              <a:t>领先较多</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2504833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我们的可视化学习特征：使用了有向边和对立色彩</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374628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我们从</a:t>
            </a:r>
            <a:r>
              <a:rPr lang="en-US" altLang="zh-CN" dirty="0" smtClean="0"/>
              <a:t>pool5</a:t>
            </a:r>
            <a:r>
              <a:rPr lang="zh-CN" altLang="en-US" dirty="0" smtClean="0"/>
              <a:t>进行可视化操作，这是网络的第五层，并且也是最终层，</a:t>
            </a:r>
            <a:r>
              <a:rPr lang="en-US" altLang="zh-CN" dirty="0" smtClean="0"/>
              <a:t>pool5</a:t>
            </a:r>
            <a:r>
              <a:rPr lang="zh-CN" altLang="en-US" dirty="0" smtClean="0"/>
              <a:t>的特征图谱是</a:t>
            </a:r>
            <a:r>
              <a:rPr lang="en-US" altLang="zh-CN" dirty="0" smtClean="0"/>
              <a:t>6*6*256</a:t>
            </a:r>
          </a:p>
          <a:p>
            <a:r>
              <a:rPr lang="zh-CN" altLang="en-US" dirty="0" smtClean="0"/>
              <a:t>忽略边缘效应，每个</a:t>
            </a:r>
            <a:r>
              <a:rPr lang="en-US" altLang="zh-CN" dirty="0" smtClean="0"/>
              <a:t>pool5</a:t>
            </a:r>
            <a:r>
              <a:rPr lang="zh-CN" altLang="en-US" dirty="0" smtClean="0"/>
              <a:t>的接受域是原接受域</a:t>
            </a:r>
            <a:r>
              <a:rPr lang="en-US" altLang="zh-CN" dirty="0" smtClean="0"/>
              <a:t>227*227</a:t>
            </a:r>
            <a:r>
              <a:rPr lang="zh-CN" altLang="en-US" dirty="0" smtClean="0"/>
              <a:t>中的</a:t>
            </a:r>
            <a:r>
              <a:rPr lang="en-US" altLang="zh-CN" dirty="0" smtClean="0"/>
              <a:t>195*195</a:t>
            </a:r>
            <a:r>
              <a:rPr lang="zh-CN" altLang="en-US" dirty="0" smtClean="0"/>
              <a:t>像素。一个中心的</a:t>
            </a:r>
            <a:r>
              <a:rPr lang="en-US" altLang="zh-CN" dirty="0" smtClean="0"/>
              <a:t>pool5</a:t>
            </a:r>
            <a:r>
              <a:rPr lang="zh-CN" altLang="en-US" dirty="0" smtClean="0"/>
              <a:t>单元近乎拥有全局的视图，而我们可以忽略边缘的细小差异</a:t>
            </a:r>
            <a:endParaRPr lang="en-US" altLang="zh-CN" dirty="0" smtClean="0"/>
          </a:p>
          <a:p>
            <a:r>
              <a:rPr lang="zh-CN" altLang="en-US" dirty="0" smtClean="0"/>
              <a:t>这个网络可以学习一个将一个分类代表与一小部分微调类的特征相结合的代表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67967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Fc6</a:t>
            </a:r>
            <a:r>
              <a:rPr lang="zh-CN" altLang="en-US" dirty="0" smtClean="0"/>
              <a:t>层全连接到</a:t>
            </a:r>
            <a:r>
              <a:rPr lang="en-US" altLang="zh-CN" dirty="0" smtClean="0"/>
              <a:t>pool5</a:t>
            </a:r>
            <a:r>
              <a:rPr lang="zh-CN" altLang="en-US" dirty="0" smtClean="0"/>
              <a:t>层。为比较这些特征，它在</a:t>
            </a:r>
            <a:r>
              <a:rPr lang="en-US" altLang="zh-CN" dirty="0" smtClean="0"/>
              <a:t>pool5</a:t>
            </a:r>
            <a:r>
              <a:rPr lang="zh-CN" altLang="en-US" dirty="0" smtClean="0"/>
              <a:t>特征图下面乘以一个</a:t>
            </a:r>
            <a:r>
              <a:rPr lang="en-US" altLang="zh-CN" dirty="0" smtClean="0"/>
              <a:t>4096*9216</a:t>
            </a:r>
            <a:r>
              <a:rPr lang="zh-CN" altLang="en-US" dirty="0" smtClean="0"/>
              <a:t>的权重矩阵，再加上一个向量的偏移。而中间的向量则是组件状的半波长矫正</a:t>
            </a:r>
            <a:endParaRPr lang="en-US" altLang="zh-CN" dirty="0" smtClean="0"/>
          </a:p>
          <a:p>
            <a:r>
              <a:rPr lang="en-US" altLang="zh-CN" dirty="0" smtClean="0"/>
              <a:t>FC7</a:t>
            </a:r>
            <a:r>
              <a:rPr lang="zh-CN" altLang="en-US" dirty="0" smtClean="0"/>
              <a:t>是神经网络的最后一层，它由</a:t>
            </a:r>
            <a:r>
              <a:rPr lang="en-US" altLang="zh-CN" dirty="0" smtClean="0"/>
              <a:t>fc6</a:t>
            </a:r>
            <a:r>
              <a:rPr lang="zh-CN" altLang="en-US" dirty="0" smtClean="0"/>
              <a:t>的结果（</a:t>
            </a:r>
            <a:r>
              <a:rPr lang="en-US" altLang="zh-CN" dirty="0" smtClean="0"/>
              <a:t>4096*4096</a:t>
            </a:r>
            <a:r>
              <a:rPr lang="zh-CN" altLang="en-US" dirty="0" smtClean="0"/>
              <a:t>）乘以特征而成，并且加上一个向量偏执，并应用一个半波微调</a:t>
            </a:r>
            <a:endParaRPr lang="en-US" altLang="zh-CN" dirty="0" smtClean="0"/>
          </a:p>
          <a:p>
            <a:r>
              <a:rPr lang="zh-CN" altLang="en-US" dirty="0" smtClean="0"/>
              <a:t>而根据我们一层一层的分析，</a:t>
            </a:r>
            <a:r>
              <a:rPr lang="en-US" altLang="zh-CN" dirty="0" smtClean="0"/>
              <a:t>fc7</a:t>
            </a:r>
            <a:r>
              <a:rPr lang="zh-CN" altLang="en-US" dirty="0" smtClean="0"/>
              <a:t>会比</a:t>
            </a:r>
            <a:r>
              <a:rPr lang="en-US" altLang="zh-CN" dirty="0" smtClean="0"/>
              <a:t>fc2</a:t>
            </a:r>
            <a:r>
              <a:rPr lang="zh-CN" altLang="en-US" dirty="0" smtClean="0"/>
              <a:t>产生更多的错误</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17361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2426953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以上的结果意味着，</a:t>
            </a:r>
            <a:r>
              <a:rPr lang="en-US" altLang="zh-CN" dirty="0" smtClean="0"/>
              <a:t>29%</a:t>
            </a:r>
            <a:r>
              <a:rPr lang="zh-CN" altLang="en-US" dirty="0" smtClean="0"/>
              <a:t>的参数（</a:t>
            </a:r>
            <a:r>
              <a:rPr lang="en-US" altLang="zh-CN" dirty="0" smtClean="0"/>
              <a:t>fc7</a:t>
            </a:r>
            <a:r>
              <a:rPr lang="zh-CN" altLang="en-US" dirty="0" smtClean="0"/>
              <a:t>）可以在不减少准确率的前提下被删减，更令人惊喜的是，同时删除</a:t>
            </a:r>
            <a:r>
              <a:rPr lang="en-US" altLang="zh-CN" dirty="0" smtClean="0"/>
              <a:t>fc6</a:t>
            </a:r>
            <a:r>
              <a:rPr lang="zh-CN" altLang="en-US" dirty="0" smtClean="0"/>
              <a:t>和</a:t>
            </a:r>
            <a:r>
              <a:rPr lang="en-US" altLang="zh-CN" dirty="0" smtClean="0"/>
              <a:t>fc7c</a:t>
            </a:r>
            <a:r>
              <a:rPr lang="zh-CN" altLang="en-US" dirty="0" smtClean="0"/>
              <a:t>的参数，会产生更好的结果，即使</a:t>
            </a:r>
            <a:r>
              <a:rPr lang="en-US" altLang="zh-CN" dirty="0" smtClean="0"/>
              <a:t>pool5</a:t>
            </a:r>
            <a:r>
              <a:rPr lang="zh-CN" altLang="en-US" dirty="0" smtClean="0"/>
              <a:t>只使用</a:t>
            </a:r>
            <a:r>
              <a:rPr lang="en-US" altLang="zh-CN" dirty="0" smtClean="0"/>
              <a:t>CNN6%</a:t>
            </a:r>
            <a:r>
              <a:rPr lang="zh-CN" altLang="en-US" dirty="0" smtClean="0"/>
              <a:t>的参数</a:t>
            </a:r>
            <a:endParaRPr lang="en-US" altLang="zh-CN" dirty="0" smtClean="0"/>
          </a:p>
          <a:p>
            <a:r>
              <a:rPr lang="en-US" altLang="zh-CN" dirty="0" smtClean="0"/>
              <a:t>CNN</a:t>
            </a:r>
            <a:r>
              <a:rPr lang="zh-CN" altLang="en-US" dirty="0" smtClean="0"/>
              <a:t>的主要的能力来自卷积网络，而非更大的稠密的全连接层</a:t>
            </a:r>
            <a:endParaRPr lang="en-US" altLang="zh-CN" dirty="0" smtClean="0"/>
          </a:p>
          <a:p>
            <a:r>
              <a:rPr lang="zh-CN" altLang="en-US" dirty="0" smtClean="0"/>
              <a:t>这样的结果意味着计算稠密的特征图，其潜力仅仅来自于</a:t>
            </a:r>
            <a:r>
              <a:rPr lang="en-US" altLang="zh-CN" dirty="0" smtClean="0"/>
              <a:t>CNN</a:t>
            </a:r>
            <a:r>
              <a:rPr lang="zh-CN" altLang="en-US" dirty="0" smtClean="0"/>
              <a:t>的卷积网络当中</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30742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我们现在观察微调参数之后的</a:t>
            </a:r>
            <a:r>
              <a:rPr lang="en-US" altLang="zh-CN" dirty="0" smtClean="0"/>
              <a:t>CNN</a:t>
            </a:r>
            <a:r>
              <a:rPr lang="zh-CN" altLang="en-US" dirty="0" smtClean="0"/>
              <a:t>（</a:t>
            </a:r>
            <a:r>
              <a:rPr lang="en-US" altLang="zh-CN" dirty="0" smtClean="0"/>
              <a:t>2007</a:t>
            </a:r>
            <a:r>
              <a:rPr lang="zh-CN" altLang="en-US" dirty="0" smtClean="0"/>
              <a:t>训练参数），微调增长了</a:t>
            </a:r>
            <a:r>
              <a:rPr lang="en-US" altLang="zh-CN" dirty="0" smtClean="0"/>
              <a:t>8</a:t>
            </a:r>
            <a:r>
              <a:rPr lang="zh-CN" altLang="en-US" dirty="0" smtClean="0"/>
              <a:t>个百分点。</a:t>
            </a:r>
            <a:endParaRPr lang="en-US" altLang="zh-CN" dirty="0" smtClean="0"/>
          </a:p>
          <a:p>
            <a:r>
              <a:rPr lang="zh-CN" altLang="en-US" dirty="0" smtClean="0"/>
              <a:t>微调的推动作用，相较于</a:t>
            </a:r>
            <a:r>
              <a:rPr lang="en-US" altLang="zh-CN" dirty="0" smtClean="0"/>
              <a:t>fc7</a:t>
            </a:r>
            <a:r>
              <a:rPr lang="zh-CN" altLang="en-US" dirty="0" smtClean="0"/>
              <a:t>和</a:t>
            </a:r>
            <a:r>
              <a:rPr lang="en-US" altLang="zh-CN" dirty="0" smtClean="0"/>
              <a:t>fc6</a:t>
            </a:r>
            <a:r>
              <a:rPr lang="zh-CN" altLang="en-US" dirty="0" smtClean="0"/>
              <a:t>，远远大于</a:t>
            </a:r>
            <a:r>
              <a:rPr lang="en-US" altLang="zh-CN" dirty="0" smtClean="0"/>
              <a:t>pool5</a:t>
            </a:r>
            <a:r>
              <a:rPr lang="zh-CN" altLang="en-US" dirty="0" smtClean="0"/>
              <a:t>，从而阐明，从</a:t>
            </a:r>
            <a:r>
              <a:rPr lang="en-US" altLang="zh-CN" dirty="0" err="1" smtClean="0"/>
              <a:t>imageNet</a:t>
            </a:r>
            <a:r>
              <a:rPr lang="zh-CN" altLang="en-US" dirty="0" smtClean="0"/>
              <a:t>学习的</a:t>
            </a:r>
            <a:r>
              <a:rPr lang="en-US" altLang="zh-CN" dirty="0" smtClean="0"/>
              <a:t>pool5</a:t>
            </a:r>
            <a:r>
              <a:rPr lang="zh-CN" altLang="en-US" dirty="0" smtClean="0"/>
              <a:t>特征较为普遍，并且大多数的提升或都来源于特定领域的非线性分类</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61223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根据我们的观察，架构的选择在很大程度上影响着</a:t>
            </a:r>
            <a:r>
              <a:rPr lang="en-US" altLang="zh-CN" dirty="0" smtClean="0"/>
              <a:t>R-CNN</a:t>
            </a:r>
            <a:r>
              <a:rPr lang="zh-CN" altLang="en-US" dirty="0" smtClean="0"/>
              <a:t>的表现</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109181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根据我们的观察，架构的选择在很大程度上影响着</a:t>
            </a:r>
            <a:r>
              <a:rPr lang="en-US" altLang="zh-CN" dirty="0" smtClean="0"/>
              <a:t>R-CNN</a:t>
            </a:r>
            <a:r>
              <a:rPr lang="zh-CN" altLang="en-US" dirty="0" smtClean="0"/>
              <a:t>的表现</a:t>
            </a:r>
            <a:endParaRPr lang="en-US" altLang="zh-CN" dirty="0" smtClean="0"/>
          </a:p>
          <a:p>
            <a:r>
              <a:rPr lang="en-US" altLang="zh-CN" dirty="0" smtClean="0"/>
              <a:t>T-CNN</a:t>
            </a:r>
            <a:r>
              <a:rPr lang="zh-CN" altLang="en-US" dirty="0" smtClean="0"/>
              <a:t>和</a:t>
            </a:r>
            <a:r>
              <a:rPr lang="en-US" altLang="zh-CN" dirty="0" smtClean="0"/>
              <a:t>R-CNN</a:t>
            </a:r>
            <a:r>
              <a:rPr lang="zh-CN" altLang="en-US" dirty="0" smtClean="0"/>
              <a:t>增长了准确率，但是拥有计算时间上的缺点，</a:t>
            </a:r>
            <a:r>
              <a:rPr lang="en-US" altLang="zh-CN" dirty="0" smtClean="0"/>
              <a:t>O-Net</a:t>
            </a:r>
            <a:r>
              <a:rPr lang="zh-CN" altLang="en-US" dirty="0" smtClean="0"/>
              <a:t>的计算时间是</a:t>
            </a:r>
            <a:r>
              <a:rPr lang="en-US" altLang="zh-CN" dirty="0" smtClean="0"/>
              <a:t>T-Net</a:t>
            </a:r>
            <a:r>
              <a:rPr lang="zh-CN" altLang="en-US" dirty="0" smtClean="0"/>
              <a:t>的</a:t>
            </a:r>
            <a:r>
              <a:rPr lang="en-US" altLang="zh-CN" dirty="0" smtClean="0"/>
              <a:t>7</a:t>
            </a:r>
            <a:r>
              <a:rPr lang="zh-CN" altLang="en-US" dirty="0" smtClean="0"/>
              <a:t>倍</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899034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由于在</a:t>
            </a:r>
            <a:r>
              <a:rPr lang="en-US" altLang="zh-CN" dirty="0" smtClean="0"/>
              <a:t>DPM</a:t>
            </a:r>
            <a:r>
              <a:rPr lang="zh-CN" altLang="en-US" dirty="0" smtClean="0"/>
              <a:t>中得到的灵感，我们训练了一个线性回归模型来预测一个新的检测窗，来进行建议域的选择</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43176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我们的数据集中的图片场景相似，且复杂度相似（对象的数量，混乱程度，</a:t>
            </a:r>
            <a:r>
              <a:rPr lang="en-US" altLang="zh-CN" dirty="0" smtClean="0"/>
              <a:t>pose</a:t>
            </a:r>
            <a:r>
              <a:rPr lang="zh-CN" altLang="en-US" dirty="0" smtClean="0"/>
              <a:t>的变化性）</a:t>
            </a:r>
            <a:endParaRPr lang="en-US" altLang="zh-CN" dirty="0" smtClean="0"/>
          </a:p>
          <a:p>
            <a:r>
              <a:rPr lang="zh-CN" altLang="en-US" dirty="0" smtClean="0"/>
              <a:t>验证集和测试集分别非予以标记，即每个图片都被边界盒所标记</a:t>
            </a:r>
            <a:endParaRPr lang="en-US" altLang="zh-CN" dirty="0" smtClean="0"/>
          </a:p>
          <a:p>
            <a:r>
              <a:rPr lang="zh-CN" altLang="en-US" dirty="0" smtClean="0"/>
              <a:t>而训练集，相反的，是从</a:t>
            </a:r>
            <a:r>
              <a:rPr lang="en-US" altLang="zh-CN" dirty="0" smtClean="0"/>
              <a:t>ILSVRC2013</a:t>
            </a:r>
            <a:r>
              <a:rPr lang="zh-CN" altLang="en-US" dirty="0" smtClean="0"/>
              <a:t>中提取的图像分类</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686074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我们把训练集和验证集粗糙地分为</a:t>
            </a:r>
            <a:r>
              <a:rPr lang="en-US" altLang="zh-CN" dirty="0" smtClean="0"/>
              <a:t>val1</a:t>
            </a:r>
            <a:r>
              <a:rPr lang="zh-CN" altLang="en-US" dirty="0" smtClean="0"/>
              <a:t>和</a:t>
            </a:r>
            <a:r>
              <a:rPr lang="en-US" altLang="zh-CN" dirty="0" smtClean="0"/>
              <a:t>val2</a:t>
            </a:r>
          </a:p>
          <a:p>
            <a:r>
              <a:rPr lang="zh-CN" altLang="en-US" dirty="0" smtClean="0"/>
              <a:t>这样的特殊区分方法，最大相对失衡是</a:t>
            </a:r>
            <a:r>
              <a:rPr lang="en-US" altLang="zh-CN" dirty="0" smtClean="0"/>
              <a:t>11%</a:t>
            </a:r>
            <a:r>
              <a:rPr lang="zh-CN" altLang="en-US" dirty="0" smtClean="0"/>
              <a:t>，而中值相对失衡是</a:t>
            </a:r>
            <a:r>
              <a:rPr lang="en-US" altLang="zh-CN" dirty="0" smtClean="0"/>
              <a:t>4%</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4005171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398744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对于训练数据来说，我们编排一个图像和方盒的集合，这里边包含选择搜索和实物盒。</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492969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在我们提交我们的实验结果之前，我们对数据，微调的有效率，边界盒的回归在</a:t>
            </a:r>
            <a:r>
              <a:rPr lang="en-US" altLang="zh-CN" dirty="0" smtClean="0"/>
              <a:t>val2</a:t>
            </a:r>
            <a:r>
              <a:rPr lang="zh-CN" altLang="en-US" dirty="0" smtClean="0"/>
              <a:t>上进行了验证。</a:t>
            </a:r>
            <a:endParaRPr lang="en-US" altLang="zh-CN" dirty="0" smtClean="0"/>
          </a:p>
          <a:p>
            <a:r>
              <a:rPr lang="zh-CN" altLang="en-US" dirty="0" smtClean="0"/>
              <a:t>所有的假想参数被调整为相同的值用于</a:t>
            </a:r>
            <a:r>
              <a:rPr lang="en-US" altLang="zh-CN" dirty="0" smtClean="0"/>
              <a:t>pascal</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5270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我们把注意力集中到以下两点上：</a:t>
            </a:r>
            <a:r>
              <a:rPr lang="en-US" altLang="zh-CN" dirty="0" smtClean="0"/>
              <a:t>1.</a:t>
            </a:r>
            <a:r>
              <a:rPr lang="zh-CN" altLang="en-US" dirty="0" smtClean="0"/>
              <a:t>使用深度神经网络局部化对象。</a:t>
            </a:r>
            <a:r>
              <a:rPr lang="en-US" altLang="zh-CN" dirty="0" smtClean="0"/>
              <a:t>2.</a:t>
            </a:r>
            <a:r>
              <a:rPr lang="zh-CN" altLang="en-US" dirty="0" smtClean="0"/>
              <a:t>使用一小部分标记过的监测数据进行高功率模型的训练</a:t>
            </a:r>
            <a:endParaRPr lang="en-US" altLang="zh-CN" dirty="0" smtClean="0"/>
          </a:p>
          <a:p>
            <a:r>
              <a:rPr lang="zh-CN" altLang="en-US" dirty="0" smtClean="0"/>
              <a:t>由于网络架构的特殊性，我们在特征检测中不便于使用滑动窗格，所以我们提出了一种 “识别使用区域”范式，他同时解决了对象检测和语义分段的问题</a:t>
            </a:r>
            <a:endParaRPr lang="en-US" altLang="zh-CN" dirty="0" smtClean="0"/>
          </a:p>
          <a:p>
            <a:r>
              <a:rPr lang="zh-CN" altLang="en-US" dirty="0" smtClean="0"/>
              <a:t>我们的方法有以三个特性：</a:t>
            </a:r>
            <a:r>
              <a:rPr lang="en-US" altLang="zh-CN" dirty="0" smtClean="0"/>
              <a:t>1.</a:t>
            </a:r>
            <a:r>
              <a:rPr lang="zh-CN" altLang="en-US" dirty="0" smtClean="0"/>
              <a:t>对于每一个输入的图像，我们产生</a:t>
            </a:r>
            <a:r>
              <a:rPr lang="en-US" altLang="zh-CN" dirty="0" smtClean="0"/>
              <a:t>2000</a:t>
            </a:r>
            <a:r>
              <a:rPr lang="zh-CN" altLang="en-US" dirty="0" smtClean="0"/>
              <a:t>个类别独立（类别无关）的</a:t>
            </a:r>
            <a:r>
              <a:rPr lang="en-US" altLang="zh-CN" dirty="0" smtClean="0"/>
              <a:t>region proposal</a:t>
            </a:r>
            <a:r>
              <a:rPr lang="zh-CN" altLang="en-US" dirty="0" smtClean="0"/>
              <a:t>（建议框）</a:t>
            </a:r>
            <a:endParaRPr lang="en-US" altLang="zh-CN" dirty="0" smtClean="0"/>
          </a:p>
          <a:p>
            <a:r>
              <a:rPr lang="en-US" altLang="zh-CN" dirty="0" smtClean="0"/>
              <a:t>2.</a:t>
            </a:r>
            <a:r>
              <a:rPr lang="zh-CN" altLang="en-US" dirty="0" smtClean="0"/>
              <a:t>对于每个建议域，提取一个定长的特征向量</a:t>
            </a:r>
            <a:endParaRPr lang="en-US" altLang="zh-CN" dirty="0" smtClean="0"/>
          </a:p>
          <a:p>
            <a:r>
              <a:rPr lang="en-US" altLang="zh-CN" dirty="0" smtClean="0"/>
              <a:t>3.</a:t>
            </a:r>
            <a:r>
              <a:rPr lang="zh-CN" altLang="en-US" dirty="0" smtClean="0"/>
              <a:t>再利用特定类别的线性</a:t>
            </a:r>
            <a:r>
              <a:rPr lang="en-US" altLang="zh-CN" dirty="0" smtClean="0"/>
              <a:t>SVM</a:t>
            </a:r>
            <a:r>
              <a:rPr lang="zh-CN" altLang="en-US" dirty="0" smtClean="0"/>
              <a:t>，将每个建议域进行分类</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625363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R-CNN</a:t>
            </a:r>
            <a:r>
              <a:rPr lang="zh-CN" altLang="en-US" dirty="0" smtClean="0"/>
              <a:t>与</a:t>
            </a:r>
            <a:r>
              <a:rPr lang="en-US" altLang="zh-CN" dirty="0" err="1" smtClean="0"/>
              <a:t>Overfeat</a:t>
            </a:r>
            <a:r>
              <a:rPr lang="zh-CN" altLang="en-US" dirty="0" smtClean="0"/>
              <a:t>的关系：</a:t>
            </a:r>
            <a:r>
              <a:rPr lang="en-US" altLang="zh-CN" dirty="0" err="1" smtClean="0"/>
              <a:t>OverFeat</a:t>
            </a:r>
            <a:r>
              <a:rPr lang="zh-CN" altLang="en-US" dirty="0" smtClean="0"/>
              <a:t>可以看做</a:t>
            </a:r>
            <a:r>
              <a:rPr lang="en-US" altLang="zh-CN" dirty="0" smtClean="0"/>
              <a:t>R-CNN</a:t>
            </a:r>
            <a:r>
              <a:rPr lang="zh-CN" altLang="en-US" dirty="0" smtClean="0"/>
              <a:t>的一种特殊情况。</a:t>
            </a:r>
            <a:endParaRPr lang="en-US" altLang="zh-CN" dirty="0" smtClean="0"/>
          </a:p>
          <a:p>
            <a:r>
              <a:rPr lang="zh-CN" altLang="en-US" dirty="0" smtClean="0"/>
              <a:t>如果以多常规正方形的多尺度椎体来代替选择搜索的建议域，并且将每个类的边界盒回归改为单边界盒回归，则这样的体系会非常简单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OverFeat</a:t>
            </a:r>
            <a:r>
              <a:rPr lang="zh-CN" altLang="en-US" dirty="0" smtClean="0"/>
              <a:t>的速度是</a:t>
            </a:r>
            <a:r>
              <a:rPr lang="en-US" altLang="zh-CN" dirty="0" smtClean="0"/>
              <a:t>R-CNN</a:t>
            </a:r>
            <a:r>
              <a:rPr lang="zh-CN" altLang="en-US" dirty="0" smtClean="0"/>
              <a:t>的九倍，但意义并不大，</a:t>
            </a:r>
            <a:r>
              <a:rPr lang="zh-CN" altLang="en-US" sz="1200" kern="1200" dirty="0" smtClean="0">
                <a:solidFill>
                  <a:schemeClr val="tx1"/>
                </a:solidFill>
                <a:latin typeface="+mn-lt"/>
                <a:ea typeface="+mn-ea"/>
                <a:cs typeface="+mn-cs"/>
              </a:rPr>
              <a:t>这样的速度是基于这样的现实：</a:t>
            </a:r>
            <a:r>
              <a:rPr lang="en-US" altLang="zh-CN" sz="1200" kern="1200" dirty="0" err="1" smtClean="0">
                <a:solidFill>
                  <a:schemeClr val="tx1"/>
                </a:solidFill>
                <a:latin typeface="+mn-lt"/>
                <a:ea typeface="+mn-ea"/>
                <a:cs typeface="+mn-cs"/>
              </a:rPr>
              <a:t>OverFeat</a:t>
            </a:r>
            <a:r>
              <a:rPr lang="zh-CN" altLang="en-US" sz="1200" kern="1200" dirty="0" smtClean="0">
                <a:solidFill>
                  <a:schemeClr val="tx1"/>
                </a:solidFill>
                <a:latin typeface="+mn-lt"/>
                <a:ea typeface="+mn-ea"/>
                <a:cs typeface="+mn-cs"/>
              </a:rPr>
              <a:t>的滑动窗口（</a:t>
            </a:r>
            <a:r>
              <a:rPr lang="en-US" altLang="zh-CN" sz="1200" kern="1200" dirty="0" smtClean="0">
                <a:solidFill>
                  <a:schemeClr val="tx1"/>
                </a:solidFill>
                <a:latin typeface="+mn-lt"/>
                <a:ea typeface="+mn-ea"/>
                <a:cs typeface="+mn-cs"/>
              </a:rPr>
              <a:t>region proposal</a:t>
            </a:r>
            <a:r>
              <a:rPr lang="zh-CN" altLang="en-US" sz="1200" kern="1200" dirty="0" smtClean="0">
                <a:solidFill>
                  <a:schemeClr val="tx1"/>
                </a:solidFill>
                <a:latin typeface="+mn-lt"/>
                <a:ea typeface="+mn-ea"/>
                <a:cs typeface="+mn-cs"/>
              </a:rPr>
              <a:t>）并没有弯曲图像的层级，因此计算量可以在重叠的窗口之间进行共享</a:t>
            </a:r>
          </a:p>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163164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域分类是一种语义分段的标准法，他使我们较为简单地对</a:t>
            </a:r>
            <a:r>
              <a:rPr lang="en-US" altLang="zh-CN" dirty="0" smtClean="0"/>
              <a:t>Pascal </a:t>
            </a:r>
            <a:r>
              <a:rPr lang="en-US" altLang="zh-CN" dirty="0" err="1" smtClean="0"/>
              <a:t>voc</a:t>
            </a:r>
            <a:r>
              <a:rPr lang="zh-CN" altLang="en-US" dirty="0" smtClean="0"/>
              <a:t>应用</a:t>
            </a:r>
            <a:r>
              <a:rPr lang="en-US" altLang="zh-CN" dirty="0" smtClean="0"/>
              <a:t>CNN</a:t>
            </a:r>
          </a:p>
          <a:p>
            <a:r>
              <a:rPr lang="zh-CN" altLang="en-US" dirty="0" smtClean="0"/>
              <a:t>我们使用一种开源框架用来与目前较为领先的一种语义分段系统（名为</a:t>
            </a:r>
            <a:r>
              <a:rPr lang="en-US" altLang="zh-CN" dirty="0" smtClean="0"/>
              <a:t>O2P</a:t>
            </a:r>
            <a:r>
              <a:rPr lang="zh-CN" altLang="en-US" dirty="0" smtClean="0"/>
              <a:t>）进行比较</a:t>
            </a:r>
            <a:endParaRPr lang="en-US" altLang="zh-CN" dirty="0" smtClean="0"/>
          </a:p>
          <a:p>
            <a:r>
              <a:rPr lang="en-US" altLang="zh-CN" dirty="0" smtClean="0"/>
              <a:t>O2P</a:t>
            </a:r>
            <a:r>
              <a:rPr lang="zh-CN" altLang="en-US" dirty="0" smtClean="0"/>
              <a:t>的特点有，使用</a:t>
            </a:r>
            <a:r>
              <a:rPr lang="en-US" altLang="zh-CN" dirty="0" smtClean="0"/>
              <a:t>CPMC</a:t>
            </a:r>
            <a:r>
              <a:rPr lang="zh-CN" altLang="en-US" dirty="0" smtClean="0"/>
              <a:t>来对每幅图像产生</a:t>
            </a:r>
            <a:r>
              <a:rPr lang="en-US" altLang="zh-CN" dirty="0" smtClean="0"/>
              <a:t>150</a:t>
            </a:r>
            <a:r>
              <a:rPr lang="zh-CN" altLang="en-US" dirty="0" smtClean="0"/>
              <a:t>建议域，并且预测每个建议域的质量，每个类中，使用</a:t>
            </a:r>
            <a:r>
              <a:rPr lang="en-US" altLang="zh-CN" dirty="0" smtClean="0"/>
              <a:t>SVR</a:t>
            </a:r>
          </a:p>
          <a:p>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91765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三种在</a:t>
            </a:r>
            <a:r>
              <a:rPr lang="en-US" altLang="zh-CN" dirty="0" smtClean="0"/>
              <a:t>CPMC</a:t>
            </a:r>
            <a:r>
              <a:rPr lang="zh-CN" altLang="en-US" dirty="0" smtClean="0"/>
              <a:t>域上计算特征的方法：</a:t>
            </a:r>
            <a:endParaRPr lang="en-US" altLang="zh-CN" dirty="0" smtClean="0"/>
          </a:p>
          <a:p>
            <a:r>
              <a:rPr lang="en-US" altLang="zh-CN" dirty="0" smtClean="0"/>
              <a:t>1.</a:t>
            </a:r>
            <a:r>
              <a:rPr lang="zh-CN" altLang="en-US" dirty="0" smtClean="0"/>
              <a:t>忽略域的形状，并且在窗口直接计算</a:t>
            </a:r>
            <a:r>
              <a:rPr lang="en-US" altLang="zh-CN" dirty="0" smtClean="0"/>
              <a:t>CNN</a:t>
            </a:r>
            <a:r>
              <a:rPr lang="zh-CN" altLang="en-US" dirty="0" smtClean="0"/>
              <a:t>特征，但是这种策略下，非矩形的域往往会被忽略，在重合较少的时候，两个域往往会拥有非常相近的边界盒。</a:t>
            </a:r>
            <a:endParaRPr lang="en-US" altLang="zh-CN" dirty="0" smtClean="0"/>
          </a:p>
          <a:p>
            <a:r>
              <a:rPr lang="en-US" altLang="zh-CN" dirty="0" smtClean="0"/>
              <a:t>2.</a:t>
            </a:r>
            <a:r>
              <a:rPr lang="zh-CN" altLang="en-US" dirty="0" smtClean="0"/>
              <a:t>所以第二种策略则是仅在域的前景模板层计算</a:t>
            </a:r>
            <a:r>
              <a:rPr lang="en-US" altLang="zh-CN" dirty="0" smtClean="0"/>
              <a:t>CNN</a:t>
            </a:r>
            <a:r>
              <a:rPr lang="zh-CN" altLang="en-US" dirty="0" smtClean="0"/>
              <a:t>特征。我们使用均值输入代替背景，因此背景域在去均值后变为零</a:t>
            </a:r>
            <a:endParaRPr lang="en-US" altLang="zh-CN" dirty="0" smtClean="0"/>
          </a:p>
          <a:p>
            <a:r>
              <a:rPr lang="en-US" altLang="zh-CN" dirty="0" smtClean="0"/>
              <a:t>3.</a:t>
            </a:r>
            <a:r>
              <a:rPr lang="zh-CN" altLang="en-US" dirty="0" smtClean="0"/>
              <a:t>第三种侧策略：将</a:t>
            </a:r>
            <a:r>
              <a:rPr lang="en-US" altLang="zh-CN" dirty="0" smtClean="0"/>
              <a:t>full</a:t>
            </a:r>
            <a:r>
              <a:rPr lang="zh-CN" altLang="en-US" dirty="0" smtClean="0"/>
              <a:t>与</a:t>
            </a:r>
            <a:r>
              <a:rPr lang="en-US" altLang="zh-CN" dirty="0" smtClean="0"/>
              <a:t>fg</a:t>
            </a:r>
            <a:r>
              <a:rPr lang="zh-CN" altLang="en-US" dirty="0" smtClean="0"/>
              <a:t>结合</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84804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我们的实验结果与两种</a:t>
            </a:r>
            <a:r>
              <a:rPr lang="en-US" altLang="zh-CN" dirty="0" smtClean="0"/>
              <a:t>baseline</a:t>
            </a:r>
            <a:r>
              <a:rPr lang="zh-CN" altLang="en-US" dirty="0" smtClean="0"/>
              <a:t>（</a:t>
            </a:r>
            <a:r>
              <a:rPr lang="en-US" altLang="zh-CN" dirty="0" smtClean="0"/>
              <a:t>R&amp;P</a:t>
            </a:r>
            <a:r>
              <a:rPr lang="zh-CN" altLang="en-US" dirty="0" smtClean="0"/>
              <a:t>，</a:t>
            </a:r>
            <a:r>
              <a:rPr lang="en-US" altLang="zh-CN" dirty="0" smtClean="0"/>
              <a:t>O2P</a:t>
            </a:r>
            <a:r>
              <a:rPr lang="zh-CN" altLang="en-US" dirty="0" smtClean="0"/>
              <a:t>）比较</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3403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近些年来，对象检测的表现趋于停滞，之前最为先进的方法，其复杂度较高，并且将多重的低级图像特征和高级文本内容所结合。</a:t>
            </a:r>
            <a:endParaRPr lang="en-US" altLang="zh-CN" dirty="0" smtClean="0"/>
          </a:p>
          <a:p>
            <a:r>
              <a:rPr lang="zh-CN" altLang="en-US" dirty="0" smtClean="0"/>
              <a:t>这篇文章提出了一种简单可测量的对象检测算法，该算法在</a:t>
            </a:r>
            <a:r>
              <a:rPr lang="en-US" altLang="zh-CN" dirty="0" smtClean="0"/>
              <a:t>Pascal VOC2012</a:t>
            </a:r>
            <a:r>
              <a:rPr lang="zh-CN" altLang="en-US" dirty="0" smtClean="0"/>
              <a:t>上比之前业内最好的结果高出</a:t>
            </a:r>
            <a:r>
              <a:rPr lang="en-US" altLang="zh-CN" dirty="0" smtClean="0"/>
              <a:t>30%</a:t>
            </a:r>
          </a:p>
          <a:p>
            <a:r>
              <a:rPr lang="zh-CN" altLang="en-US" dirty="0" smtClean="0"/>
              <a:t>我们的成果主要体现在以下两个方面：</a:t>
            </a:r>
            <a:endParaRPr lang="en-US" altLang="zh-CN" dirty="0" smtClean="0"/>
          </a:p>
          <a:p>
            <a:r>
              <a:rPr lang="en-US" altLang="zh-CN" dirty="0" smtClean="0"/>
              <a:t>1.</a:t>
            </a:r>
            <a:r>
              <a:rPr lang="zh-CN" altLang="en-US" dirty="0" smtClean="0"/>
              <a:t>为了局部化分段对象，我们应用了高容量的卷积神经网络，来自底向上获取建议域</a:t>
            </a:r>
            <a:endParaRPr lang="en-US" altLang="zh-CN" dirty="0" smtClean="0"/>
          </a:p>
          <a:p>
            <a:r>
              <a:rPr lang="en-US" altLang="zh-CN" dirty="0" smtClean="0"/>
              <a:t>2.</a:t>
            </a:r>
            <a:r>
              <a:rPr lang="zh-CN" altLang="en-US" dirty="0" smtClean="0"/>
              <a:t>当训练数据较少时，我们训练大型的</a:t>
            </a:r>
            <a:r>
              <a:rPr lang="en-US" altLang="zh-CN" dirty="0" smtClean="0"/>
              <a:t>CNN</a:t>
            </a:r>
            <a:r>
              <a:rPr lang="zh-CN" altLang="en-US" smtClean="0"/>
              <a:t>；当数据较大时，我们使用效率较高的预训练网络作为辅助任务</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24837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R-CNN</a:t>
            </a:r>
            <a:r>
              <a:rPr lang="zh-CN" altLang="en-US" baseline="0" dirty="0" smtClean="0"/>
              <a:t>特征检测的步骤</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118314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面临的第二个问题：标记数据稀少，不足以进行较大程度的</a:t>
            </a:r>
            <a:r>
              <a:rPr lang="en-US" altLang="zh-CN" dirty="0" smtClean="0"/>
              <a:t>CNN</a:t>
            </a:r>
            <a:r>
              <a:rPr lang="zh-CN" altLang="en-US" dirty="0" smtClean="0"/>
              <a:t>训练</a:t>
            </a:r>
            <a:endParaRPr lang="en-US" altLang="zh-CN" dirty="0" smtClean="0"/>
          </a:p>
          <a:p>
            <a:r>
              <a:rPr lang="zh-CN" altLang="en-US" dirty="0" smtClean="0"/>
              <a:t>解决方案：</a:t>
            </a:r>
            <a:r>
              <a:rPr lang="en-US" altLang="zh-CN" dirty="0" smtClean="0"/>
              <a:t>1.</a:t>
            </a:r>
            <a:r>
              <a:rPr lang="zh-CN" altLang="en-US" dirty="0" smtClean="0"/>
              <a:t>在较大的数据集上进行监督式训练；在小样本上进行特定领域的微调</a:t>
            </a:r>
            <a:endParaRPr lang="en-US" altLang="zh-CN" dirty="0" smtClean="0"/>
          </a:p>
          <a:p>
            <a:r>
              <a:rPr lang="zh-CN" altLang="en-US" dirty="0" smtClean="0"/>
              <a:t>唯一的特定类计算是适度的微小矩阵向量和贪心非极大值抑制</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8148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对象检测的三个模块</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127415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对象检测的三个模块</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258695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特征检测：从每个建议域中提取了一个</a:t>
            </a:r>
            <a:r>
              <a:rPr lang="en-US" altLang="zh-CN" dirty="0" smtClean="0"/>
              <a:t>4096</a:t>
            </a:r>
            <a:r>
              <a:rPr lang="zh-CN" altLang="en-US" dirty="0" smtClean="0"/>
              <a:t>个维度的特征向量，使用</a:t>
            </a:r>
            <a:r>
              <a:rPr lang="en-US" altLang="zh-CN" dirty="0" err="1" smtClean="0"/>
              <a:t>caffe</a:t>
            </a:r>
            <a:r>
              <a:rPr lang="zh-CN" altLang="en-US" dirty="0" smtClean="0"/>
              <a:t>实现卷积神经网络</a:t>
            </a:r>
            <a:endParaRPr lang="en-US" altLang="zh-CN" dirty="0" smtClean="0"/>
          </a:p>
          <a:p>
            <a:r>
              <a:rPr lang="zh-CN" altLang="en-US" dirty="0" smtClean="0"/>
              <a:t>特征计算：使用前馈传播一个去均值化的</a:t>
            </a:r>
            <a:r>
              <a:rPr lang="en-US" altLang="zh-CN" dirty="0" smtClean="0"/>
              <a:t>227*227</a:t>
            </a:r>
            <a:r>
              <a:rPr lang="zh-CN" altLang="en-US" dirty="0" smtClean="0"/>
              <a:t>的彩色图片，通过</a:t>
            </a:r>
            <a:r>
              <a:rPr lang="en-US" altLang="zh-CN" dirty="0" smtClean="0"/>
              <a:t>5</a:t>
            </a:r>
            <a:r>
              <a:rPr lang="zh-CN" altLang="en-US" dirty="0" smtClean="0"/>
              <a:t>层卷积神经网络和两个全连接层</a:t>
            </a:r>
            <a:endParaRPr lang="en-US" altLang="zh-CN" dirty="0" smtClean="0"/>
          </a:p>
          <a:p>
            <a:r>
              <a:rPr lang="zh-CN" altLang="en-US" dirty="0" smtClean="0"/>
              <a:t>我们忽略图像本身的宽高比，将所有的像素卷曲到一个围合的区域中来满足输入尺寸</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08980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对于得到的图像中的区域，我们使用贪婪的非极大抑制来抑制含有</a:t>
            </a:r>
            <a:r>
              <a:rPr lang="en-US" altLang="zh-CN" dirty="0" err="1" smtClean="0"/>
              <a:t>IoU</a:t>
            </a:r>
            <a:r>
              <a:rPr lang="zh-CN" altLang="en-US" dirty="0" smtClean="0"/>
              <a:t>的区域</a:t>
            </a:r>
            <a:endParaRPr lang="en-US" altLang="zh-CN" dirty="0" smtClean="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451001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4377"/>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37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2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76883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338422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395328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16357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Tree>
    <p:extLst>
      <p:ext uri="{BB962C8B-B14F-4D97-AF65-F5344CB8AC3E}">
        <p14:creationId xmlns:p14="http://schemas.microsoft.com/office/powerpoint/2010/main" val="162069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Tree>
    <p:extLst>
      <p:ext uri="{BB962C8B-B14F-4D97-AF65-F5344CB8AC3E}">
        <p14:creationId xmlns:p14="http://schemas.microsoft.com/office/powerpoint/2010/main" val="77215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149461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170263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4" r:id="rId1"/>
    <p:sldLayoutId id="2147483692" r:id="rId2"/>
    <p:sldLayoutId id="2147483687" r:id="rId3"/>
    <p:sldLayoutId id="2147483693" r:id="rId4"/>
    <p:sldLayoutId id="2147483688" r:id="rId5"/>
    <p:sldLayoutId id="2147483686" r:id="rId6"/>
    <p:sldLayoutId id="2147483682" r:id="rId7"/>
    <p:sldLayoutId id="2147483690" r:id="rId8"/>
    <p:sldLayoutId id="2147483691"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en-US" altLang="zh-CN" sz="4800" dirty="0"/>
              <a:t>Rich feature hierarchies for accurate object detection and semantic segmentation</a:t>
            </a:r>
            <a:endParaRPr lang="zh-CN" altLang="en-US" sz="4800" dirty="0"/>
          </a:p>
        </p:txBody>
      </p:sp>
      <p:sp>
        <p:nvSpPr>
          <p:cNvPr id="3" name="文本占位符 2"/>
          <p:cNvSpPr>
            <a:spLocks noGrp="1"/>
          </p:cNvSpPr>
          <p:nvPr>
            <p:ph type="body" sz="quarter" idx="12"/>
          </p:nvPr>
        </p:nvSpPr>
        <p:spPr>
          <a:xfrm>
            <a:off x="3730583" y="1617211"/>
            <a:ext cx="4730833" cy="535531"/>
          </a:xfrm>
        </p:spPr>
        <p:txBody>
          <a:bodyPr/>
          <a:lstStyle/>
          <a:p>
            <a:r>
              <a:rPr lang="en-US" altLang="zh-CN" dirty="0" smtClean="0"/>
              <a:t>Southeast university</a:t>
            </a:r>
            <a:endParaRPr lang="zh-CN" altLang="en-US" dirty="0"/>
          </a:p>
        </p:txBody>
      </p: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5973362"/>
            <a:ext cx="1828800" cy="241402"/>
          </a:xfrm>
          <a:prstGeom prst="rect">
            <a:avLst/>
          </a:prstGeom>
        </p:spPr>
      </p:pic>
    </p:spTree>
    <p:extLst>
      <p:ext uri="{BB962C8B-B14F-4D97-AF65-F5344CB8AC3E}">
        <p14:creationId xmlns:p14="http://schemas.microsoft.com/office/powerpoint/2010/main" val="119001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31" name="矩形 30"/>
          <p:cNvSpPr/>
          <p:nvPr/>
        </p:nvSpPr>
        <p:spPr>
          <a:xfrm>
            <a:off x="1346200" y="1146247"/>
            <a:ext cx="5069114" cy="372410"/>
          </a:xfrm>
          <a:prstGeom prst="rect">
            <a:avLst/>
          </a:prstGeom>
        </p:spPr>
        <p:txBody>
          <a:bodyPr wrap="square">
            <a:spAutoFit/>
          </a:bodyPr>
          <a:lstStyle/>
          <a:p>
            <a:pPr defTabSz="609585">
              <a:lnSpc>
                <a:spcPct val="130000"/>
              </a:lnSpc>
            </a:pPr>
            <a:r>
              <a:rPr lang="en-US" altLang="zh-CN" sz="1400" dirty="0">
                <a:cs typeface="+mn-ea"/>
                <a:sym typeface="+mn-lt"/>
              </a:rPr>
              <a:t>Our object detection system consists of three </a:t>
            </a:r>
            <a:r>
              <a:rPr lang="en-US" altLang="zh-CN" sz="1400" dirty="0" smtClean="0">
                <a:cs typeface="+mn-ea"/>
                <a:sym typeface="+mn-lt"/>
              </a:rPr>
              <a:t>modules</a:t>
            </a:r>
            <a:r>
              <a:rPr lang="en-US" altLang="zh-CN" sz="1400" dirty="0">
                <a:cs typeface="+mn-ea"/>
                <a:sym typeface="+mn-lt"/>
              </a:rPr>
              <a:t>.</a:t>
            </a:r>
          </a:p>
        </p:txBody>
      </p:sp>
      <p:sp>
        <p:nvSpPr>
          <p:cNvPr id="12" name="矩形 11"/>
          <p:cNvSpPr/>
          <p:nvPr/>
        </p:nvSpPr>
        <p:spPr>
          <a:xfrm>
            <a:off x="2315027" y="1754330"/>
            <a:ext cx="9006115" cy="652486"/>
          </a:xfrm>
          <a:prstGeom prst="rect">
            <a:avLst/>
          </a:prstGeom>
        </p:spPr>
        <p:txBody>
          <a:bodyPr wrap="square">
            <a:spAutoFit/>
          </a:bodyPr>
          <a:lstStyle/>
          <a:p>
            <a:pPr defTabSz="609585">
              <a:lnSpc>
                <a:spcPct val="130000"/>
              </a:lnSpc>
            </a:pPr>
            <a:r>
              <a:rPr lang="en-US" altLang="zh-CN" sz="1400" dirty="0">
                <a:cs typeface="+mn-ea"/>
                <a:sym typeface="+mn-lt"/>
              </a:rPr>
              <a:t>The first generates </a:t>
            </a:r>
            <a:r>
              <a:rPr lang="en-US" altLang="zh-CN" sz="1400" dirty="0">
                <a:solidFill>
                  <a:srgbClr val="FF0000"/>
                </a:solidFill>
                <a:cs typeface="+mn-ea"/>
                <a:sym typeface="+mn-lt"/>
              </a:rPr>
              <a:t>category-independen</a:t>
            </a:r>
            <a:r>
              <a:rPr lang="en-US" altLang="zh-CN" sz="1400" dirty="0">
                <a:cs typeface="+mn-ea"/>
                <a:sym typeface="+mn-lt"/>
              </a:rPr>
              <a:t>t region proposals. These proposals define the </a:t>
            </a:r>
            <a:r>
              <a:rPr lang="en-US" altLang="zh-CN" sz="1400" dirty="0">
                <a:solidFill>
                  <a:srgbClr val="FF0000"/>
                </a:solidFill>
                <a:cs typeface="+mn-ea"/>
                <a:sym typeface="+mn-lt"/>
              </a:rPr>
              <a:t>set of candidate</a:t>
            </a:r>
            <a:r>
              <a:rPr lang="en-US" altLang="zh-CN" sz="1400" dirty="0">
                <a:cs typeface="+mn-ea"/>
                <a:sym typeface="+mn-lt"/>
              </a:rPr>
              <a:t> detections </a:t>
            </a:r>
            <a:r>
              <a:rPr lang="en-US" altLang="zh-CN" sz="1400" dirty="0" smtClean="0">
                <a:cs typeface="+mn-ea"/>
                <a:sym typeface="+mn-lt"/>
              </a:rPr>
              <a:t>available to </a:t>
            </a:r>
            <a:r>
              <a:rPr lang="en-US" altLang="zh-CN" sz="1400" dirty="0">
                <a:cs typeface="+mn-ea"/>
                <a:sym typeface="+mn-lt"/>
              </a:rPr>
              <a:t>our </a:t>
            </a:r>
            <a:r>
              <a:rPr lang="en-US" altLang="zh-CN" sz="1400" dirty="0" smtClean="0">
                <a:cs typeface="+mn-ea"/>
                <a:sym typeface="+mn-lt"/>
              </a:rPr>
              <a:t>detector.</a:t>
            </a:r>
            <a:endParaRPr lang="en-US" altLang="zh-CN" sz="1400" dirty="0">
              <a:cs typeface="+mn-ea"/>
              <a:sym typeface="+mn-lt"/>
            </a:endParaRPr>
          </a:p>
        </p:txBody>
      </p:sp>
      <p:sp>
        <p:nvSpPr>
          <p:cNvPr id="13" name="左大括号 12"/>
          <p:cNvSpPr/>
          <p:nvPr/>
        </p:nvSpPr>
        <p:spPr>
          <a:xfrm>
            <a:off x="2029878" y="1907750"/>
            <a:ext cx="151795" cy="17284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40563" y="2585748"/>
            <a:ext cx="1589315" cy="372410"/>
          </a:xfrm>
          <a:prstGeom prst="rect">
            <a:avLst/>
          </a:prstGeom>
        </p:spPr>
        <p:txBody>
          <a:bodyPr wrap="square">
            <a:spAutoFit/>
          </a:bodyPr>
          <a:lstStyle/>
          <a:p>
            <a:pPr defTabSz="609585">
              <a:lnSpc>
                <a:spcPct val="130000"/>
              </a:lnSpc>
            </a:pPr>
            <a:r>
              <a:rPr lang="en-US" altLang="zh-CN" sz="1400" dirty="0" smtClean="0">
                <a:cs typeface="+mn-ea"/>
                <a:sym typeface="+mn-lt"/>
              </a:rPr>
              <a:t>Three modules</a:t>
            </a:r>
            <a:endParaRPr lang="en-US" altLang="zh-CN" sz="1400" dirty="0">
              <a:cs typeface="+mn-ea"/>
              <a:sym typeface="+mn-lt"/>
            </a:endParaRPr>
          </a:p>
        </p:txBody>
      </p:sp>
      <p:sp>
        <p:nvSpPr>
          <p:cNvPr id="15" name="矩形 14"/>
          <p:cNvSpPr/>
          <p:nvPr/>
        </p:nvSpPr>
        <p:spPr>
          <a:xfrm>
            <a:off x="2315027" y="2549485"/>
            <a:ext cx="8323943" cy="652486"/>
          </a:xfrm>
          <a:prstGeom prst="rect">
            <a:avLst/>
          </a:prstGeom>
        </p:spPr>
        <p:txBody>
          <a:bodyPr wrap="square">
            <a:spAutoFit/>
          </a:bodyPr>
          <a:lstStyle/>
          <a:p>
            <a:pPr defTabSz="609585">
              <a:lnSpc>
                <a:spcPct val="130000"/>
              </a:lnSpc>
            </a:pPr>
            <a:r>
              <a:rPr lang="en-US" altLang="zh-CN" sz="1400" dirty="0">
                <a:cs typeface="+mn-ea"/>
                <a:sym typeface="+mn-lt"/>
              </a:rPr>
              <a:t>The second module is a large </a:t>
            </a:r>
            <a:r>
              <a:rPr lang="en-US" altLang="zh-CN" sz="1400" dirty="0" smtClean="0">
                <a:solidFill>
                  <a:srgbClr val="FF0000"/>
                </a:solidFill>
                <a:cs typeface="+mn-ea"/>
                <a:sym typeface="+mn-lt"/>
              </a:rPr>
              <a:t>convolutional neural </a:t>
            </a:r>
            <a:r>
              <a:rPr lang="en-US" altLang="zh-CN" sz="1400" dirty="0">
                <a:solidFill>
                  <a:srgbClr val="FF0000"/>
                </a:solidFill>
                <a:cs typeface="+mn-ea"/>
                <a:sym typeface="+mn-lt"/>
              </a:rPr>
              <a:t>network </a:t>
            </a:r>
            <a:r>
              <a:rPr lang="en-US" altLang="zh-CN" sz="1400" dirty="0">
                <a:cs typeface="+mn-ea"/>
                <a:sym typeface="+mn-lt"/>
              </a:rPr>
              <a:t>that extracts a </a:t>
            </a:r>
            <a:r>
              <a:rPr lang="en-US" altLang="zh-CN" sz="1400" dirty="0">
                <a:solidFill>
                  <a:srgbClr val="FF0000"/>
                </a:solidFill>
                <a:cs typeface="+mn-ea"/>
                <a:sym typeface="+mn-lt"/>
              </a:rPr>
              <a:t>fixed-length feature</a:t>
            </a:r>
          </a:p>
          <a:p>
            <a:pPr defTabSz="609585">
              <a:lnSpc>
                <a:spcPct val="130000"/>
              </a:lnSpc>
            </a:pPr>
            <a:r>
              <a:rPr lang="en-US" altLang="zh-CN" sz="1400" dirty="0">
                <a:solidFill>
                  <a:srgbClr val="FF0000"/>
                </a:solidFill>
                <a:cs typeface="+mn-ea"/>
                <a:sym typeface="+mn-lt"/>
              </a:rPr>
              <a:t>vector</a:t>
            </a:r>
            <a:r>
              <a:rPr lang="en-US" altLang="zh-CN" sz="1400" dirty="0">
                <a:cs typeface="+mn-ea"/>
                <a:sym typeface="+mn-lt"/>
              </a:rPr>
              <a:t> from each region.</a:t>
            </a:r>
          </a:p>
        </p:txBody>
      </p:sp>
      <p:sp>
        <p:nvSpPr>
          <p:cNvPr id="16" name="矩形 15"/>
          <p:cNvSpPr/>
          <p:nvPr/>
        </p:nvSpPr>
        <p:spPr>
          <a:xfrm>
            <a:off x="2315027" y="3344640"/>
            <a:ext cx="8323943" cy="342210"/>
          </a:xfrm>
          <a:prstGeom prst="rect">
            <a:avLst/>
          </a:prstGeom>
        </p:spPr>
        <p:txBody>
          <a:bodyPr wrap="square">
            <a:spAutoFit/>
          </a:bodyPr>
          <a:lstStyle/>
          <a:p>
            <a:pPr defTabSz="609585">
              <a:lnSpc>
                <a:spcPct val="130000"/>
              </a:lnSpc>
            </a:pPr>
            <a:r>
              <a:rPr lang="en-US" altLang="zh-CN" sz="1400" dirty="0">
                <a:cs typeface="+mn-ea"/>
                <a:sym typeface="+mn-lt"/>
              </a:rPr>
              <a:t>The third module is a set of </a:t>
            </a:r>
            <a:r>
              <a:rPr lang="en-US" altLang="zh-CN" sz="1400" dirty="0" smtClean="0">
                <a:cs typeface="+mn-ea"/>
                <a:sym typeface="+mn-lt"/>
              </a:rPr>
              <a:t>classs-pecific linear </a:t>
            </a:r>
            <a:r>
              <a:rPr lang="en-US" altLang="zh-CN" sz="1400" dirty="0">
                <a:cs typeface="+mn-ea"/>
                <a:sym typeface="+mn-lt"/>
              </a:rPr>
              <a:t>SVMs.</a:t>
            </a:r>
          </a:p>
        </p:txBody>
      </p:sp>
      <p:sp>
        <p:nvSpPr>
          <p:cNvPr id="17" name="矩形 16"/>
          <p:cNvSpPr/>
          <p:nvPr/>
        </p:nvSpPr>
        <p:spPr>
          <a:xfrm>
            <a:off x="1346200" y="4265936"/>
            <a:ext cx="9525000" cy="652486"/>
          </a:xfrm>
          <a:prstGeom prst="rect">
            <a:avLst/>
          </a:prstGeom>
        </p:spPr>
        <p:txBody>
          <a:bodyPr wrap="square">
            <a:spAutoFit/>
          </a:bodyPr>
          <a:lstStyle/>
          <a:p>
            <a:pPr defTabSz="609585">
              <a:lnSpc>
                <a:spcPct val="130000"/>
              </a:lnSpc>
            </a:pPr>
            <a:r>
              <a:rPr lang="en-US" altLang="zh-CN" sz="1400" dirty="0" smtClean="0">
                <a:cs typeface="+mn-ea"/>
                <a:sym typeface="+mn-lt"/>
              </a:rPr>
              <a:t>We </a:t>
            </a:r>
            <a:r>
              <a:rPr lang="en-US" altLang="zh-CN" sz="1400" dirty="0">
                <a:cs typeface="+mn-ea"/>
                <a:sym typeface="+mn-lt"/>
              </a:rPr>
              <a:t>present </a:t>
            </a:r>
            <a:r>
              <a:rPr lang="en-US" altLang="zh-CN" sz="1400" dirty="0">
                <a:solidFill>
                  <a:srgbClr val="FF0000"/>
                </a:solidFill>
                <a:cs typeface="+mn-ea"/>
                <a:sym typeface="+mn-lt"/>
              </a:rPr>
              <a:t>our </a:t>
            </a:r>
            <a:r>
              <a:rPr lang="en-US" altLang="zh-CN" sz="1400" dirty="0" smtClean="0">
                <a:solidFill>
                  <a:srgbClr val="FF0000"/>
                </a:solidFill>
                <a:cs typeface="+mn-ea"/>
                <a:sym typeface="+mn-lt"/>
              </a:rPr>
              <a:t>design decisions </a:t>
            </a:r>
            <a:r>
              <a:rPr lang="en-US" altLang="zh-CN" sz="1400" dirty="0">
                <a:cs typeface="+mn-ea"/>
                <a:sym typeface="+mn-lt"/>
              </a:rPr>
              <a:t>for each module, describe their test-time </a:t>
            </a:r>
            <a:r>
              <a:rPr lang="en-US" altLang="zh-CN" sz="1400" dirty="0" smtClean="0">
                <a:cs typeface="+mn-ea"/>
                <a:sym typeface="+mn-lt"/>
              </a:rPr>
              <a:t>usage, detail </a:t>
            </a:r>
            <a:r>
              <a:rPr lang="en-US" altLang="zh-CN" sz="1400" dirty="0">
                <a:cs typeface="+mn-ea"/>
                <a:sym typeface="+mn-lt"/>
              </a:rPr>
              <a:t>how their parameters are learned, and show </a:t>
            </a:r>
            <a:r>
              <a:rPr lang="en-US" altLang="zh-CN" sz="1400" dirty="0" smtClean="0">
                <a:cs typeface="+mn-ea"/>
                <a:sym typeface="+mn-lt"/>
              </a:rPr>
              <a:t>detection results </a:t>
            </a:r>
            <a:r>
              <a:rPr lang="en-US" altLang="zh-CN" sz="1400" dirty="0">
                <a:solidFill>
                  <a:srgbClr val="FF0000"/>
                </a:solidFill>
                <a:cs typeface="+mn-ea"/>
                <a:sym typeface="+mn-lt"/>
              </a:rPr>
              <a:t>on PASCAL VOC 2010-12 </a:t>
            </a:r>
            <a:r>
              <a:rPr lang="en-US" altLang="zh-CN" sz="1400" dirty="0">
                <a:cs typeface="+mn-ea"/>
                <a:sym typeface="+mn-lt"/>
              </a:rPr>
              <a:t>and </a:t>
            </a:r>
            <a:r>
              <a:rPr lang="en-US" altLang="zh-CN" sz="1400" dirty="0">
                <a:solidFill>
                  <a:srgbClr val="FF0000"/>
                </a:solidFill>
                <a:cs typeface="+mn-ea"/>
                <a:sym typeface="+mn-lt"/>
              </a:rPr>
              <a:t>on ILSVRC2013</a:t>
            </a:r>
            <a:r>
              <a:rPr lang="en-US" altLang="zh-CN" sz="1400" dirty="0">
                <a:cs typeface="+mn-ea"/>
                <a:sym typeface="+mn-lt"/>
              </a:rPr>
              <a:t>.</a:t>
            </a:r>
          </a:p>
        </p:txBody>
      </p:sp>
    </p:spTree>
    <p:extLst>
      <p:ext uri="{BB962C8B-B14F-4D97-AF65-F5344CB8AC3E}">
        <p14:creationId xmlns:p14="http://schemas.microsoft.com/office/powerpoint/2010/main" val="232777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31" name="矩形 30"/>
          <p:cNvSpPr/>
          <p:nvPr/>
        </p:nvSpPr>
        <p:spPr>
          <a:xfrm>
            <a:off x="1476828" y="1518657"/>
            <a:ext cx="2282372" cy="372410"/>
          </a:xfrm>
          <a:prstGeom prst="rect">
            <a:avLst/>
          </a:prstGeom>
        </p:spPr>
        <p:txBody>
          <a:bodyPr wrap="square">
            <a:spAutoFit/>
          </a:bodyPr>
          <a:lstStyle/>
          <a:p>
            <a:pPr defTabSz="609585">
              <a:lnSpc>
                <a:spcPct val="130000"/>
              </a:lnSpc>
            </a:pPr>
            <a:r>
              <a:rPr lang="en-US" altLang="zh-CN" sz="1400" dirty="0" smtClean="0">
                <a:cs typeface="+mn-ea"/>
                <a:sym typeface="+mn-lt"/>
              </a:rPr>
              <a:t>2.1.1 Region </a:t>
            </a:r>
            <a:r>
              <a:rPr lang="en-US" altLang="zh-CN" sz="1400" dirty="0">
                <a:cs typeface="+mn-ea"/>
                <a:sym typeface="+mn-lt"/>
              </a:rPr>
              <a:t>proposals. </a:t>
            </a:r>
          </a:p>
        </p:txBody>
      </p:sp>
      <p:sp>
        <p:nvSpPr>
          <p:cNvPr id="11" name="矩形 10"/>
          <p:cNvSpPr/>
          <p:nvPr/>
        </p:nvSpPr>
        <p:spPr>
          <a:xfrm>
            <a:off x="1011044" y="1091045"/>
            <a:ext cx="3007555"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2.1. Module design</a:t>
            </a:r>
            <a:endParaRPr lang="zh-CN" altLang="en-US" sz="2400" b="1" dirty="0">
              <a:solidFill>
                <a:schemeClr val="accent2"/>
              </a:solidFill>
              <a:cs typeface="+mn-ea"/>
              <a:sym typeface="+mn-lt"/>
            </a:endParaRPr>
          </a:p>
        </p:txBody>
      </p:sp>
      <p:sp>
        <p:nvSpPr>
          <p:cNvPr id="18" name="矩形 17"/>
          <p:cNvSpPr/>
          <p:nvPr/>
        </p:nvSpPr>
        <p:spPr>
          <a:xfrm>
            <a:off x="1476827" y="1946269"/>
            <a:ext cx="8610601" cy="372410"/>
          </a:xfrm>
          <a:prstGeom prst="rect">
            <a:avLst/>
          </a:prstGeom>
        </p:spPr>
        <p:txBody>
          <a:bodyPr wrap="square">
            <a:spAutoFit/>
          </a:bodyPr>
          <a:lstStyle/>
          <a:p>
            <a:pPr defTabSz="609585">
              <a:lnSpc>
                <a:spcPct val="130000"/>
              </a:lnSpc>
            </a:pPr>
            <a:r>
              <a:rPr lang="en-US" altLang="zh-CN" sz="1400" dirty="0">
                <a:cs typeface="+mn-ea"/>
                <a:sym typeface="+mn-lt"/>
              </a:rPr>
              <a:t>A variety of recent papers offer </a:t>
            </a:r>
            <a:r>
              <a:rPr lang="en-US" altLang="zh-CN" sz="1400" dirty="0" smtClean="0">
                <a:cs typeface="+mn-ea"/>
                <a:sym typeface="+mn-lt"/>
              </a:rPr>
              <a:t>methods for </a:t>
            </a:r>
            <a:r>
              <a:rPr lang="en-US" altLang="zh-CN" sz="1400" dirty="0">
                <a:cs typeface="+mn-ea"/>
                <a:sym typeface="+mn-lt"/>
              </a:rPr>
              <a:t>generating category-independent region </a:t>
            </a:r>
            <a:r>
              <a:rPr lang="en-US" altLang="zh-CN" sz="1400" dirty="0" smtClean="0">
                <a:cs typeface="+mn-ea"/>
                <a:sym typeface="+mn-lt"/>
              </a:rPr>
              <a:t>proposals.</a:t>
            </a:r>
            <a:endParaRPr lang="en-US" altLang="zh-CN" sz="1400" dirty="0">
              <a:cs typeface="+mn-ea"/>
              <a:sym typeface="+mn-lt"/>
            </a:endParaRPr>
          </a:p>
        </p:txBody>
      </p:sp>
      <p:sp>
        <p:nvSpPr>
          <p:cNvPr id="19" name="矩形 18"/>
          <p:cNvSpPr/>
          <p:nvPr/>
        </p:nvSpPr>
        <p:spPr>
          <a:xfrm>
            <a:off x="237669" y="3506085"/>
            <a:ext cx="1774065" cy="372410"/>
          </a:xfrm>
          <a:prstGeom prst="rect">
            <a:avLst/>
          </a:prstGeom>
        </p:spPr>
        <p:txBody>
          <a:bodyPr wrap="square">
            <a:spAutoFit/>
          </a:bodyPr>
          <a:lstStyle/>
          <a:p>
            <a:pPr defTabSz="609585">
              <a:lnSpc>
                <a:spcPct val="130000"/>
              </a:lnSpc>
            </a:pPr>
            <a:r>
              <a:rPr lang="en-US" altLang="zh-CN" sz="1400" dirty="0">
                <a:cs typeface="+mn-ea"/>
                <a:sym typeface="+mn-lt"/>
              </a:rPr>
              <a:t>Examples include:</a:t>
            </a:r>
          </a:p>
        </p:txBody>
      </p:sp>
      <p:sp>
        <p:nvSpPr>
          <p:cNvPr id="20" name="矩形 19"/>
          <p:cNvSpPr/>
          <p:nvPr/>
        </p:nvSpPr>
        <p:spPr>
          <a:xfrm>
            <a:off x="2315027" y="2378009"/>
            <a:ext cx="9006115" cy="342210"/>
          </a:xfrm>
          <a:prstGeom prst="rect">
            <a:avLst/>
          </a:prstGeom>
        </p:spPr>
        <p:txBody>
          <a:bodyPr wrap="square">
            <a:spAutoFit/>
          </a:bodyPr>
          <a:lstStyle/>
          <a:p>
            <a:pPr defTabSz="609585">
              <a:lnSpc>
                <a:spcPct val="130000"/>
              </a:lnSpc>
            </a:pPr>
            <a:r>
              <a:rPr lang="en-US" altLang="zh-CN" sz="1400" dirty="0" err="1">
                <a:cs typeface="+mn-ea"/>
                <a:sym typeface="+mn-lt"/>
              </a:rPr>
              <a:t>objectness</a:t>
            </a:r>
            <a:endParaRPr lang="en-US" altLang="zh-CN" sz="1400" dirty="0">
              <a:cs typeface="+mn-ea"/>
              <a:sym typeface="+mn-lt"/>
            </a:endParaRPr>
          </a:p>
        </p:txBody>
      </p:sp>
      <p:sp>
        <p:nvSpPr>
          <p:cNvPr id="21" name="左大括号 20"/>
          <p:cNvSpPr/>
          <p:nvPr/>
        </p:nvSpPr>
        <p:spPr>
          <a:xfrm>
            <a:off x="2029878" y="2531430"/>
            <a:ext cx="285148" cy="2321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2315027" y="2801768"/>
            <a:ext cx="8323943" cy="342210"/>
          </a:xfrm>
          <a:prstGeom prst="rect">
            <a:avLst/>
          </a:prstGeom>
        </p:spPr>
        <p:txBody>
          <a:bodyPr wrap="square">
            <a:spAutoFit/>
          </a:bodyPr>
          <a:lstStyle/>
          <a:p>
            <a:pPr defTabSz="609585">
              <a:lnSpc>
                <a:spcPct val="130000"/>
              </a:lnSpc>
            </a:pPr>
            <a:r>
              <a:rPr lang="en-US" altLang="zh-CN" sz="1400" dirty="0">
                <a:cs typeface="+mn-ea"/>
                <a:sym typeface="+mn-lt"/>
              </a:rPr>
              <a:t>selective search</a:t>
            </a:r>
          </a:p>
        </p:txBody>
      </p:sp>
      <p:sp>
        <p:nvSpPr>
          <p:cNvPr id="23" name="矩形 22"/>
          <p:cNvSpPr/>
          <p:nvPr/>
        </p:nvSpPr>
        <p:spPr>
          <a:xfrm>
            <a:off x="2315027" y="3197572"/>
            <a:ext cx="8323943" cy="342210"/>
          </a:xfrm>
          <a:prstGeom prst="rect">
            <a:avLst/>
          </a:prstGeom>
        </p:spPr>
        <p:txBody>
          <a:bodyPr wrap="square">
            <a:spAutoFit/>
          </a:bodyPr>
          <a:lstStyle/>
          <a:p>
            <a:pPr defTabSz="609585">
              <a:lnSpc>
                <a:spcPct val="130000"/>
              </a:lnSpc>
            </a:pPr>
            <a:r>
              <a:rPr lang="en-US" altLang="zh-CN" sz="1400" dirty="0">
                <a:cs typeface="+mn-ea"/>
                <a:sym typeface="+mn-lt"/>
              </a:rPr>
              <a:t>category-independent object proposals</a:t>
            </a:r>
          </a:p>
        </p:txBody>
      </p:sp>
      <p:sp>
        <p:nvSpPr>
          <p:cNvPr id="24" name="矩形 23"/>
          <p:cNvSpPr/>
          <p:nvPr/>
        </p:nvSpPr>
        <p:spPr>
          <a:xfrm>
            <a:off x="2315027" y="3625184"/>
            <a:ext cx="8323943" cy="372410"/>
          </a:xfrm>
          <a:prstGeom prst="rect">
            <a:avLst/>
          </a:prstGeom>
        </p:spPr>
        <p:txBody>
          <a:bodyPr wrap="square">
            <a:spAutoFit/>
          </a:bodyPr>
          <a:lstStyle/>
          <a:p>
            <a:pPr defTabSz="609585">
              <a:lnSpc>
                <a:spcPct val="130000"/>
              </a:lnSpc>
            </a:pPr>
            <a:r>
              <a:rPr lang="en-US" altLang="zh-CN" sz="1400" dirty="0" smtClean="0">
                <a:cs typeface="+mn-ea"/>
                <a:sym typeface="+mn-lt"/>
              </a:rPr>
              <a:t>Constrained parametric </a:t>
            </a:r>
            <a:r>
              <a:rPr lang="en-US" altLang="zh-CN" sz="1400" dirty="0">
                <a:cs typeface="+mn-ea"/>
                <a:sym typeface="+mn-lt"/>
              </a:rPr>
              <a:t>min-cuts (CPMC)</a:t>
            </a:r>
          </a:p>
        </p:txBody>
      </p:sp>
      <p:sp>
        <p:nvSpPr>
          <p:cNvPr id="25" name="矩形 24"/>
          <p:cNvSpPr/>
          <p:nvPr/>
        </p:nvSpPr>
        <p:spPr>
          <a:xfrm>
            <a:off x="2315026" y="4073631"/>
            <a:ext cx="8323943" cy="372410"/>
          </a:xfrm>
          <a:prstGeom prst="rect">
            <a:avLst/>
          </a:prstGeom>
        </p:spPr>
        <p:txBody>
          <a:bodyPr wrap="square">
            <a:spAutoFit/>
          </a:bodyPr>
          <a:lstStyle/>
          <a:p>
            <a:pPr defTabSz="609585">
              <a:lnSpc>
                <a:spcPct val="130000"/>
              </a:lnSpc>
            </a:pPr>
            <a:r>
              <a:rPr lang="en-US" altLang="zh-CN" sz="1400" dirty="0">
                <a:cs typeface="+mn-ea"/>
                <a:sym typeface="+mn-lt"/>
              </a:rPr>
              <a:t>multi-scale </a:t>
            </a:r>
            <a:r>
              <a:rPr lang="en-US" altLang="zh-CN" sz="1400" dirty="0" smtClean="0">
                <a:cs typeface="+mn-ea"/>
                <a:sym typeface="+mn-lt"/>
              </a:rPr>
              <a:t>combinatorial grouping</a:t>
            </a:r>
            <a:endParaRPr lang="en-US" altLang="zh-CN" sz="1400" dirty="0">
              <a:cs typeface="+mn-ea"/>
              <a:sym typeface="+mn-lt"/>
            </a:endParaRPr>
          </a:p>
        </p:txBody>
      </p:sp>
      <p:sp>
        <p:nvSpPr>
          <p:cNvPr id="26" name="矩形 25"/>
          <p:cNvSpPr/>
          <p:nvPr/>
        </p:nvSpPr>
        <p:spPr>
          <a:xfrm>
            <a:off x="2315027" y="4510939"/>
            <a:ext cx="8352973" cy="372410"/>
          </a:xfrm>
          <a:prstGeom prst="rect">
            <a:avLst/>
          </a:prstGeom>
        </p:spPr>
        <p:txBody>
          <a:bodyPr wrap="square">
            <a:spAutoFit/>
          </a:bodyPr>
          <a:lstStyle/>
          <a:p>
            <a:pPr defTabSz="609585">
              <a:lnSpc>
                <a:spcPct val="130000"/>
              </a:lnSpc>
            </a:pPr>
            <a:r>
              <a:rPr lang="en-US" altLang="zh-CN" sz="1400" dirty="0" err="1" smtClean="0">
                <a:cs typeface="+mn-ea"/>
                <a:sym typeface="+mn-lt"/>
              </a:rPr>
              <a:t>Ciresan</a:t>
            </a:r>
            <a:r>
              <a:rPr lang="zh-CN" altLang="en-US" sz="1400" dirty="0" smtClean="0">
                <a:cs typeface="+mn-ea"/>
                <a:sym typeface="+mn-lt"/>
              </a:rPr>
              <a:t>（</a:t>
            </a:r>
            <a:r>
              <a:rPr lang="en-US" altLang="zh-CN" sz="1400" dirty="0">
                <a:cs typeface="+mn-ea"/>
                <a:sym typeface="+mn-lt"/>
              </a:rPr>
              <a:t>detect mitotic </a:t>
            </a:r>
            <a:r>
              <a:rPr lang="en-US" altLang="zh-CN" sz="1400" dirty="0" smtClean="0">
                <a:cs typeface="+mn-ea"/>
                <a:sym typeface="+mn-lt"/>
              </a:rPr>
              <a:t>cells by </a:t>
            </a:r>
            <a:r>
              <a:rPr lang="en-US" altLang="zh-CN" sz="1400" dirty="0">
                <a:cs typeface="+mn-ea"/>
                <a:sym typeface="+mn-lt"/>
              </a:rPr>
              <a:t>applying a CNN to regularly-spaced square crops</a:t>
            </a:r>
            <a:r>
              <a:rPr lang="zh-CN" altLang="en-US" sz="1400" dirty="0" smtClean="0">
                <a:cs typeface="+mn-ea"/>
                <a:sym typeface="+mn-lt"/>
              </a:rPr>
              <a:t>）</a:t>
            </a:r>
            <a:endParaRPr lang="en-US" altLang="zh-CN" sz="1400" dirty="0">
              <a:cs typeface="+mn-ea"/>
              <a:sym typeface="+mn-lt"/>
            </a:endParaRPr>
          </a:p>
        </p:txBody>
      </p:sp>
    </p:spTree>
    <p:extLst>
      <p:ext uri="{BB962C8B-B14F-4D97-AF65-F5344CB8AC3E}">
        <p14:creationId xmlns:p14="http://schemas.microsoft.com/office/powerpoint/2010/main" val="19800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31" name="矩形 30"/>
          <p:cNvSpPr/>
          <p:nvPr/>
        </p:nvSpPr>
        <p:spPr>
          <a:xfrm>
            <a:off x="1476828" y="1518657"/>
            <a:ext cx="2282372" cy="342210"/>
          </a:xfrm>
          <a:prstGeom prst="rect">
            <a:avLst/>
          </a:prstGeom>
        </p:spPr>
        <p:txBody>
          <a:bodyPr wrap="square">
            <a:spAutoFit/>
          </a:bodyPr>
          <a:lstStyle/>
          <a:p>
            <a:pPr defTabSz="609585">
              <a:lnSpc>
                <a:spcPct val="130000"/>
              </a:lnSpc>
            </a:pPr>
            <a:r>
              <a:rPr lang="en-US" altLang="zh-CN" sz="1400" dirty="0">
                <a:cs typeface="+mn-ea"/>
                <a:sym typeface="+mn-lt"/>
              </a:rPr>
              <a:t>2.1.2 Feature extraction.</a:t>
            </a:r>
          </a:p>
        </p:txBody>
      </p:sp>
      <p:sp>
        <p:nvSpPr>
          <p:cNvPr id="11" name="矩形 10"/>
          <p:cNvSpPr/>
          <p:nvPr/>
        </p:nvSpPr>
        <p:spPr>
          <a:xfrm>
            <a:off x="1011044" y="1091045"/>
            <a:ext cx="3007555"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2.1. Module design</a:t>
            </a:r>
            <a:endParaRPr lang="zh-CN" altLang="en-US" sz="2400" b="1" dirty="0">
              <a:solidFill>
                <a:schemeClr val="accent2"/>
              </a:solidFill>
              <a:cs typeface="+mn-ea"/>
              <a:sym typeface="+mn-lt"/>
            </a:endParaRPr>
          </a:p>
        </p:txBody>
      </p:sp>
      <p:sp>
        <p:nvSpPr>
          <p:cNvPr id="18" name="矩形 17"/>
          <p:cNvSpPr/>
          <p:nvPr/>
        </p:nvSpPr>
        <p:spPr>
          <a:xfrm>
            <a:off x="1476827" y="1946269"/>
            <a:ext cx="9234716" cy="652486"/>
          </a:xfrm>
          <a:prstGeom prst="rect">
            <a:avLst/>
          </a:prstGeom>
        </p:spPr>
        <p:txBody>
          <a:bodyPr wrap="square">
            <a:spAutoFit/>
          </a:bodyPr>
          <a:lstStyle/>
          <a:p>
            <a:pPr defTabSz="609585">
              <a:lnSpc>
                <a:spcPct val="130000"/>
              </a:lnSpc>
            </a:pPr>
            <a:r>
              <a:rPr lang="en-US" altLang="zh-CN" sz="1400" dirty="0">
                <a:cs typeface="+mn-ea"/>
                <a:sym typeface="+mn-lt"/>
              </a:rPr>
              <a:t>We extract a </a:t>
            </a:r>
            <a:r>
              <a:rPr lang="en-US" altLang="zh-CN" sz="1400" dirty="0">
                <a:solidFill>
                  <a:srgbClr val="FF0000"/>
                </a:solidFill>
                <a:cs typeface="+mn-ea"/>
                <a:sym typeface="+mn-lt"/>
              </a:rPr>
              <a:t>4096-dimensional </a:t>
            </a:r>
            <a:r>
              <a:rPr lang="en-US" altLang="zh-CN" sz="1400" dirty="0" smtClean="0">
                <a:solidFill>
                  <a:srgbClr val="FF0000"/>
                </a:solidFill>
                <a:cs typeface="+mn-ea"/>
                <a:sym typeface="+mn-lt"/>
              </a:rPr>
              <a:t>feature vector</a:t>
            </a:r>
            <a:r>
              <a:rPr lang="en-US" altLang="zh-CN" sz="1400" dirty="0" smtClean="0">
                <a:cs typeface="+mn-ea"/>
                <a:sym typeface="+mn-lt"/>
              </a:rPr>
              <a:t> </a:t>
            </a:r>
            <a:r>
              <a:rPr lang="en-US" altLang="zh-CN" sz="1400" dirty="0">
                <a:cs typeface="+mn-ea"/>
                <a:sym typeface="+mn-lt"/>
              </a:rPr>
              <a:t>from each region proposal using the </a:t>
            </a:r>
            <a:r>
              <a:rPr lang="en-US" altLang="zh-CN" sz="1400" dirty="0" err="1" smtClean="0">
                <a:cs typeface="+mn-ea"/>
                <a:sym typeface="+mn-lt"/>
              </a:rPr>
              <a:t>Caffe</a:t>
            </a:r>
            <a:r>
              <a:rPr lang="en-US" altLang="zh-CN" sz="1400" dirty="0" smtClean="0">
                <a:cs typeface="+mn-ea"/>
                <a:sym typeface="+mn-lt"/>
              </a:rPr>
              <a:t> </a:t>
            </a:r>
            <a:endParaRPr lang="en-US" altLang="zh-CN" sz="1400" dirty="0">
              <a:cs typeface="+mn-ea"/>
              <a:sym typeface="+mn-lt"/>
            </a:endParaRPr>
          </a:p>
          <a:p>
            <a:pPr defTabSz="609585">
              <a:lnSpc>
                <a:spcPct val="130000"/>
              </a:lnSpc>
            </a:pPr>
            <a:r>
              <a:rPr lang="en-US" altLang="zh-CN" sz="1400" dirty="0">
                <a:cs typeface="+mn-ea"/>
                <a:sym typeface="+mn-lt"/>
              </a:rPr>
              <a:t>implementation of the CNN described by </a:t>
            </a:r>
            <a:r>
              <a:rPr lang="en-US" altLang="zh-CN" sz="1400" dirty="0" err="1" smtClean="0">
                <a:cs typeface="+mn-ea"/>
                <a:sym typeface="+mn-lt"/>
              </a:rPr>
              <a:t>Krizhevsky</a:t>
            </a:r>
            <a:r>
              <a:rPr lang="en-US" altLang="zh-CN" sz="1400" dirty="0" smtClean="0">
                <a:cs typeface="+mn-ea"/>
                <a:sym typeface="+mn-lt"/>
              </a:rPr>
              <a:t>.</a:t>
            </a:r>
            <a:endParaRPr lang="en-US" altLang="zh-CN" sz="1400" dirty="0">
              <a:cs typeface="+mn-ea"/>
              <a:sym typeface="+mn-lt"/>
            </a:endParaRPr>
          </a:p>
        </p:txBody>
      </p:sp>
      <p:sp>
        <p:nvSpPr>
          <p:cNvPr id="15" name="矩形 14"/>
          <p:cNvSpPr/>
          <p:nvPr/>
        </p:nvSpPr>
        <p:spPr>
          <a:xfrm>
            <a:off x="1476827" y="2684157"/>
            <a:ext cx="9234716" cy="622286"/>
          </a:xfrm>
          <a:prstGeom prst="rect">
            <a:avLst/>
          </a:prstGeom>
        </p:spPr>
        <p:txBody>
          <a:bodyPr wrap="square">
            <a:spAutoFit/>
          </a:bodyPr>
          <a:lstStyle/>
          <a:p>
            <a:pPr defTabSz="609585">
              <a:lnSpc>
                <a:spcPct val="130000"/>
              </a:lnSpc>
            </a:pPr>
            <a:r>
              <a:rPr lang="en-US" altLang="zh-CN" sz="1400" dirty="0">
                <a:cs typeface="+mn-ea"/>
                <a:sym typeface="+mn-lt"/>
              </a:rPr>
              <a:t>Features are computed by </a:t>
            </a:r>
            <a:r>
              <a:rPr lang="en-US" altLang="zh-CN" sz="1400" dirty="0">
                <a:solidFill>
                  <a:srgbClr val="FF0000"/>
                </a:solidFill>
                <a:cs typeface="+mn-ea"/>
                <a:sym typeface="+mn-lt"/>
              </a:rPr>
              <a:t>forward </a:t>
            </a:r>
            <a:r>
              <a:rPr lang="en-US" altLang="zh-CN" sz="1400" dirty="0" smtClean="0">
                <a:solidFill>
                  <a:srgbClr val="FF0000"/>
                </a:solidFill>
                <a:cs typeface="+mn-ea"/>
                <a:sym typeface="+mn-lt"/>
              </a:rPr>
              <a:t>propagating </a:t>
            </a:r>
            <a:r>
              <a:rPr lang="en-US" altLang="zh-CN" sz="1400" dirty="0" smtClean="0">
                <a:cs typeface="+mn-ea"/>
                <a:sym typeface="+mn-lt"/>
              </a:rPr>
              <a:t>a </a:t>
            </a:r>
            <a:r>
              <a:rPr lang="en-US" altLang="zh-CN" sz="1400" dirty="0">
                <a:cs typeface="+mn-ea"/>
                <a:sym typeface="+mn-lt"/>
              </a:rPr>
              <a:t>mean-subtracted </a:t>
            </a:r>
            <a:r>
              <a:rPr lang="en-US" altLang="zh-CN" sz="1400" dirty="0" smtClean="0">
                <a:cs typeface="+mn-ea"/>
                <a:sym typeface="+mn-lt"/>
              </a:rPr>
              <a:t>227*227 </a:t>
            </a:r>
            <a:r>
              <a:rPr lang="en-US" altLang="zh-CN" sz="1400" dirty="0">
                <a:cs typeface="+mn-ea"/>
                <a:sym typeface="+mn-lt"/>
              </a:rPr>
              <a:t>RGB image through five </a:t>
            </a:r>
            <a:r>
              <a:rPr lang="en-US" altLang="zh-CN" sz="1400" dirty="0" smtClean="0">
                <a:cs typeface="+mn-ea"/>
                <a:sym typeface="+mn-lt"/>
              </a:rPr>
              <a:t>convolutional layers </a:t>
            </a:r>
            <a:r>
              <a:rPr lang="en-US" altLang="zh-CN" sz="1400" dirty="0">
                <a:cs typeface="+mn-ea"/>
                <a:sym typeface="+mn-lt"/>
              </a:rPr>
              <a:t>and two fully connected layers.</a:t>
            </a:r>
          </a:p>
        </p:txBody>
      </p:sp>
      <p:sp>
        <p:nvSpPr>
          <p:cNvPr id="16" name="矩形 15"/>
          <p:cNvSpPr/>
          <p:nvPr/>
        </p:nvSpPr>
        <p:spPr>
          <a:xfrm>
            <a:off x="1476827" y="3432574"/>
            <a:ext cx="9234716" cy="372410"/>
          </a:xfrm>
          <a:prstGeom prst="rect">
            <a:avLst/>
          </a:prstGeom>
        </p:spPr>
        <p:txBody>
          <a:bodyPr wrap="square">
            <a:spAutoFit/>
          </a:bodyPr>
          <a:lstStyle/>
          <a:p>
            <a:pPr defTabSz="609585">
              <a:lnSpc>
                <a:spcPct val="130000"/>
              </a:lnSpc>
            </a:pPr>
            <a:r>
              <a:rPr lang="en-US" altLang="zh-CN" sz="1400" dirty="0" smtClean="0">
                <a:cs typeface="+mn-ea"/>
                <a:sym typeface="+mn-lt"/>
              </a:rPr>
              <a:t>We must </a:t>
            </a:r>
            <a:r>
              <a:rPr lang="en-US" altLang="zh-CN" sz="1400" dirty="0">
                <a:cs typeface="+mn-ea"/>
                <a:sym typeface="+mn-lt"/>
              </a:rPr>
              <a:t>first </a:t>
            </a:r>
            <a:r>
              <a:rPr lang="en-US" altLang="zh-CN" sz="1400" dirty="0">
                <a:solidFill>
                  <a:srgbClr val="FF0000"/>
                </a:solidFill>
                <a:cs typeface="+mn-ea"/>
                <a:sym typeface="+mn-lt"/>
              </a:rPr>
              <a:t>convert the image data in that region into a </a:t>
            </a:r>
            <a:r>
              <a:rPr lang="en-US" altLang="zh-CN" sz="1400" dirty="0" smtClean="0">
                <a:solidFill>
                  <a:srgbClr val="FF0000"/>
                </a:solidFill>
                <a:cs typeface="+mn-ea"/>
                <a:sym typeface="+mn-lt"/>
              </a:rPr>
              <a:t>form </a:t>
            </a:r>
            <a:r>
              <a:rPr lang="en-US" altLang="zh-CN" sz="1400" dirty="0" smtClean="0">
                <a:cs typeface="+mn-ea"/>
                <a:sym typeface="+mn-lt"/>
              </a:rPr>
              <a:t>that </a:t>
            </a:r>
            <a:r>
              <a:rPr lang="en-US" altLang="zh-CN" sz="1400" dirty="0">
                <a:cs typeface="+mn-ea"/>
                <a:sym typeface="+mn-lt"/>
              </a:rPr>
              <a:t>is </a:t>
            </a:r>
            <a:r>
              <a:rPr lang="en-US" altLang="zh-CN" sz="1400" dirty="0">
                <a:solidFill>
                  <a:srgbClr val="FF0000"/>
                </a:solidFill>
                <a:cs typeface="+mn-ea"/>
                <a:sym typeface="+mn-lt"/>
              </a:rPr>
              <a:t>compatible with the </a:t>
            </a:r>
            <a:r>
              <a:rPr lang="en-US" altLang="zh-CN" sz="1400" dirty="0" smtClean="0">
                <a:solidFill>
                  <a:srgbClr val="FF0000"/>
                </a:solidFill>
                <a:cs typeface="+mn-ea"/>
                <a:sym typeface="+mn-lt"/>
              </a:rPr>
              <a:t>CNN.</a:t>
            </a:r>
            <a:endParaRPr lang="en-US" altLang="zh-CN" sz="1400" dirty="0">
              <a:solidFill>
                <a:srgbClr val="FF0000"/>
              </a:solidFill>
              <a:cs typeface="+mn-ea"/>
              <a:sym typeface="+mn-lt"/>
            </a:endParaRPr>
          </a:p>
        </p:txBody>
      </p:sp>
      <p:sp>
        <p:nvSpPr>
          <p:cNvPr id="17" name="矩形 16"/>
          <p:cNvSpPr/>
          <p:nvPr/>
        </p:nvSpPr>
        <p:spPr>
          <a:xfrm>
            <a:off x="1476828" y="3931115"/>
            <a:ext cx="9234716" cy="652486"/>
          </a:xfrm>
          <a:prstGeom prst="rect">
            <a:avLst/>
          </a:prstGeom>
        </p:spPr>
        <p:txBody>
          <a:bodyPr wrap="square">
            <a:spAutoFit/>
          </a:bodyPr>
          <a:lstStyle/>
          <a:p>
            <a:pPr defTabSz="609585">
              <a:lnSpc>
                <a:spcPct val="130000"/>
              </a:lnSpc>
            </a:pPr>
            <a:r>
              <a:rPr lang="en-US" altLang="zh-CN" sz="1400" dirty="0">
                <a:cs typeface="+mn-ea"/>
                <a:sym typeface="+mn-lt"/>
              </a:rPr>
              <a:t>Regardless of the size </a:t>
            </a:r>
            <a:r>
              <a:rPr lang="en-US" altLang="zh-CN" sz="1400" dirty="0">
                <a:solidFill>
                  <a:srgbClr val="FF0000"/>
                </a:solidFill>
                <a:cs typeface="+mn-ea"/>
                <a:sym typeface="+mn-lt"/>
              </a:rPr>
              <a:t>or aspect ratio of </a:t>
            </a:r>
            <a:r>
              <a:rPr lang="en-US" altLang="zh-CN" sz="1400" dirty="0" smtClean="0">
                <a:solidFill>
                  <a:srgbClr val="FF0000"/>
                </a:solidFill>
                <a:cs typeface="+mn-ea"/>
                <a:sym typeface="+mn-lt"/>
              </a:rPr>
              <a:t>the candidate </a:t>
            </a:r>
            <a:r>
              <a:rPr lang="en-US" altLang="zh-CN" sz="1400" dirty="0">
                <a:solidFill>
                  <a:srgbClr val="FF0000"/>
                </a:solidFill>
                <a:cs typeface="+mn-ea"/>
                <a:sym typeface="+mn-lt"/>
              </a:rPr>
              <a:t>region</a:t>
            </a:r>
            <a:r>
              <a:rPr lang="en-US" altLang="zh-CN" sz="1400" dirty="0">
                <a:cs typeface="+mn-ea"/>
                <a:sym typeface="+mn-lt"/>
              </a:rPr>
              <a:t>, we </a:t>
            </a:r>
            <a:r>
              <a:rPr lang="en-US" altLang="zh-CN" sz="1400" dirty="0">
                <a:solidFill>
                  <a:srgbClr val="FF0000"/>
                </a:solidFill>
                <a:cs typeface="+mn-ea"/>
                <a:sym typeface="+mn-lt"/>
              </a:rPr>
              <a:t>warp all pixels in a tight bounding box</a:t>
            </a:r>
          </a:p>
          <a:p>
            <a:pPr defTabSz="609585">
              <a:lnSpc>
                <a:spcPct val="130000"/>
              </a:lnSpc>
            </a:pPr>
            <a:r>
              <a:rPr lang="en-US" altLang="zh-CN" sz="1400" dirty="0">
                <a:solidFill>
                  <a:srgbClr val="FF0000"/>
                </a:solidFill>
                <a:cs typeface="+mn-ea"/>
                <a:sym typeface="+mn-lt"/>
              </a:rPr>
              <a:t>aroun</a:t>
            </a:r>
            <a:r>
              <a:rPr lang="en-US" altLang="zh-CN" sz="1400" dirty="0">
                <a:cs typeface="+mn-ea"/>
                <a:sym typeface="+mn-lt"/>
              </a:rPr>
              <a:t>d it to the required </a:t>
            </a:r>
            <a:r>
              <a:rPr lang="en-US" altLang="zh-CN" sz="1400" dirty="0" smtClean="0">
                <a:cs typeface="+mn-ea"/>
                <a:sym typeface="+mn-lt"/>
              </a:rPr>
              <a:t>size.</a:t>
            </a:r>
            <a:endParaRPr lang="en-US" altLang="zh-CN" sz="1400" dirty="0">
              <a:solidFill>
                <a:srgbClr val="FF0000"/>
              </a:solidFill>
              <a:cs typeface="+mn-ea"/>
              <a:sym typeface="+mn-lt"/>
            </a:endParaRPr>
          </a:p>
        </p:txBody>
      </p:sp>
      <p:pic>
        <p:nvPicPr>
          <p:cNvPr id="4" name="图片 3"/>
          <p:cNvPicPr>
            <a:picLocks noChangeAspect="1"/>
          </p:cNvPicPr>
          <p:nvPr/>
        </p:nvPicPr>
        <p:blipFill>
          <a:blip r:embed="rId3"/>
          <a:stretch>
            <a:fillRect/>
          </a:stretch>
        </p:blipFill>
        <p:spPr>
          <a:xfrm>
            <a:off x="1476827" y="4583601"/>
            <a:ext cx="6931253" cy="1737417"/>
          </a:xfrm>
          <a:prstGeom prst="rect">
            <a:avLst/>
          </a:prstGeom>
        </p:spPr>
      </p:pic>
      <p:sp>
        <p:nvSpPr>
          <p:cNvPr id="27" name="矩形 26"/>
          <p:cNvSpPr/>
          <p:nvPr/>
        </p:nvSpPr>
        <p:spPr>
          <a:xfrm>
            <a:off x="8686799" y="5151983"/>
            <a:ext cx="4898572" cy="622286"/>
          </a:xfrm>
          <a:prstGeom prst="rect">
            <a:avLst/>
          </a:prstGeom>
        </p:spPr>
        <p:txBody>
          <a:bodyPr wrap="square">
            <a:spAutoFit/>
          </a:bodyPr>
          <a:lstStyle/>
          <a:p>
            <a:pPr defTabSz="609585">
              <a:lnSpc>
                <a:spcPct val="130000"/>
              </a:lnSpc>
            </a:pPr>
            <a:r>
              <a:rPr lang="en-US" altLang="zh-CN" sz="1400" dirty="0">
                <a:cs typeface="+mn-ea"/>
                <a:sym typeface="+mn-lt"/>
              </a:rPr>
              <a:t>Warped training </a:t>
            </a:r>
            <a:r>
              <a:rPr lang="en-US" altLang="zh-CN" sz="1400" dirty="0" smtClean="0">
                <a:cs typeface="+mn-ea"/>
                <a:sym typeface="+mn-lt"/>
              </a:rPr>
              <a:t>samples</a:t>
            </a:r>
          </a:p>
          <a:p>
            <a:pPr defTabSz="609585">
              <a:lnSpc>
                <a:spcPct val="130000"/>
              </a:lnSpc>
            </a:pPr>
            <a:r>
              <a:rPr lang="en-US" altLang="zh-CN" sz="1400" dirty="0" smtClean="0">
                <a:cs typeface="+mn-ea"/>
                <a:sym typeface="+mn-lt"/>
              </a:rPr>
              <a:t> </a:t>
            </a:r>
            <a:r>
              <a:rPr lang="en-US" altLang="zh-CN" sz="1400" dirty="0">
                <a:cs typeface="+mn-ea"/>
                <a:sym typeface="+mn-lt"/>
              </a:rPr>
              <a:t>from VOC 2007 train</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38111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968420" y="1062184"/>
            <a:ext cx="3650359"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smtClean="0">
                <a:solidFill>
                  <a:schemeClr val="accent2"/>
                </a:solidFill>
                <a:cs typeface="+mn-ea"/>
                <a:sym typeface="+mn-lt"/>
              </a:rPr>
              <a:t>2.2. Test-time detection</a:t>
            </a:r>
            <a:endParaRPr lang="zh-CN" altLang="en-US" sz="2400" b="1" dirty="0">
              <a:solidFill>
                <a:schemeClr val="accent2"/>
              </a:solidFill>
              <a:cs typeface="+mn-ea"/>
              <a:sym typeface="+mn-lt"/>
            </a:endParaRPr>
          </a:p>
        </p:txBody>
      </p:sp>
      <p:sp>
        <p:nvSpPr>
          <p:cNvPr id="18" name="矩形 17"/>
          <p:cNvSpPr/>
          <p:nvPr/>
        </p:nvSpPr>
        <p:spPr>
          <a:xfrm>
            <a:off x="1476828" y="1610777"/>
            <a:ext cx="9234716" cy="372410"/>
          </a:xfrm>
          <a:prstGeom prst="rect">
            <a:avLst/>
          </a:prstGeom>
        </p:spPr>
        <p:txBody>
          <a:bodyPr wrap="square">
            <a:spAutoFit/>
          </a:bodyPr>
          <a:lstStyle/>
          <a:p>
            <a:pPr defTabSz="609585">
              <a:lnSpc>
                <a:spcPct val="130000"/>
              </a:lnSpc>
            </a:pPr>
            <a:r>
              <a:rPr lang="en-US" altLang="zh-CN" sz="1400" dirty="0">
                <a:cs typeface="+mn-ea"/>
                <a:sym typeface="+mn-lt"/>
              </a:rPr>
              <a:t>At test time, we run selective search on the test </a:t>
            </a:r>
            <a:r>
              <a:rPr lang="en-US" altLang="zh-CN" sz="1400" dirty="0" smtClean="0">
                <a:cs typeface="+mn-ea"/>
                <a:sym typeface="+mn-lt"/>
              </a:rPr>
              <a:t>image to </a:t>
            </a:r>
            <a:r>
              <a:rPr lang="en-US" altLang="zh-CN" sz="1400" dirty="0">
                <a:solidFill>
                  <a:srgbClr val="FF0000"/>
                </a:solidFill>
                <a:cs typeface="+mn-ea"/>
                <a:sym typeface="+mn-lt"/>
              </a:rPr>
              <a:t>extract around 2000 region </a:t>
            </a:r>
            <a:r>
              <a:rPr lang="en-US" altLang="zh-CN" sz="1400" dirty="0" smtClean="0">
                <a:solidFill>
                  <a:srgbClr val="FF0000"/>
                </a:solidFill>
                <a:cs typeface="+mn-ea"/>
                <a:sym typeface="+mn-lt"/>
              </a:rPr>
              <a:t>proposals</a:t>
            </a:r>
            <a:r>
              <a:rPr lang="en-US" altLang="zh-CN" sz="1400" dirty="0" smtClean="0">
                <a:cs typeface="+mn-ea"/>
                <a:sym typeface="+mn-lt"/>
              </a:rPr>
              <a:t>.</a:t>
            </a:r>
            <a:endParaRPr lang="en-US" altLang="zh-CN" sz="1400" dirty="0">
              <a:cs typeface="+mn-ea"/>
              <a:sym typeface="+mn-lt"/>
            </a:endParaRPr>
          </a:p>
        </p:txBody>
      </p:sp>
      <p:sp>
        <p:nvSpPr>
          <p:cNvPr id="12" name="矩形 11"/>
          <p:cNvSpPr/>
          <p:nvPr/>
        </p:nvSpPr>
        <p:spPr>
          <a:xfrm>
            <a:off x="1476828" y="2338151"/>
            <a:ext cx="9234716" cy="372410"/>
          </a:xfrm>
          <a:prstGeom prst="rect">
            <a:avLst/>
          </a:prstGeom>
        </p:spPr>
        <p:txBody>
          <a:bodyPr wrap="square">
            <a:spAutoFit/>
          </a:bodyPr>
          <a:lstStyle/>
          <a:p>
            <a:pPr defTabSz="609585">
              <a:lnSpc>
                <a:spcPct val="130000"/>
              </a:lnSpc>
            </a:pPr>
            <a:r>
              <a:rPr lang="en-US" altLang="zh-CN" sz="1400" dirty="0">
                <a:cs typeface="+mn-ea"/>
                <a:sym typeface="+mn-lt"/>
              </a:rPr>
              <a:t>We </a:t>
            </a:r>
            <a:r>
              <a:rPr lang="en-US" altLang="zh-CN" sz="1400" dirty="0">
                <a:solidFill>
                  <a:srgbClr val="FF0000"/>
                </a:solidFill>
                <a:cs typeface="+mn-ea"/>
                <a:sym typeface="+mn-lt"/>
              </a:rPr>
              <a:t>warp </a:t>
            </a:r>
            <a:r>
              <a:rPr lang="en-US" altLang="zh-CN" sz="1400" dirty="0" smtClean="0">
                <a:solidFill>
                  <a:srgbClr val="FF0000"/>
                </a:solidFill>
                <a:cs typeface="+mn-ea"/>
                <a:sym typeface="+mn-lt"/>
              </a:rPr>
              <a:t>each proposal </a:t>
            </a:r>
            <a:r>
              <a:rPr lang="en-US" altLang="zh-CN" sz="1400" dirty="0">
                <a:solidFill>
                  <a:srgbClr val="FF0000"/>
                </a:solidFill>
                <a:cs typeface="+mn-ea"/>
                <a:sym typeface="+mn-lt"/>
              </a:rPr>
              <a:t>and forward propagate </a:t>
            </a:r>
            <a:r>
              <a:rPr lang="en-US" altLang="zh-CN" sz="1400" dirty="0">
                <a:cs typeface="+mn-ea"/>
                <a:sym typeface="+mn-lt"/>
              </a:rPr>
              <a:t>it through the CNN in </a:t>
            </a:r>
            <a:r>
              <a:rPr lang="en-US" altLang="zh-CN" sz="1400" dirty="0" smtClean="0">
                <a:cs typeface="+mn-ea"/>
                <a:sym typeface="+mn-lt"/>
              </a:rPr>
              <a:t>order to </a:t>
            </a:r>
            <a:r>
              <a:rPr lang="en-US" altLang="zh-CN" sz="1400" dirty="0">
                <a:cs typeface="+mn-ea"/>
                <a:sym typeface="+mn-lt"/>
              </a:rPr>
              <a:t>compute features.</a:t>
            </a:r>
          </a:p>
        </p:txBody>
      </p:sp>
      <p:sp>
        <p:nvSpPr>
          <p:cNvPr id="13" name="矩形 12"/>
          <p:cNvSpPr/>
          <p:nvPr/>
        </p:nvSpPr>
        <p:spPr>
          <a:xfrm>
            <a:off x="1476828" y="3073303"/>
            <a:ext cx="9234716" cy="372410"/>
          </a:xfrm>
          <a:prstGeom prst="rect">
            <a:avLst/>
          </a:prstGeom>
        </p:spPr>
        <p:txBody>
          <a:bodyPr wrap="square">
            <a:spAutoFit/>
          </a:bodyPr>
          <a:lstStyle/>
          <a:p>
            <a:pPr defTabSz="609585">
              <a:lnSpc>
                <a:spcPct val="130000"/>
              </a:lnSpc>
            </a:pPr>
            <a:r>
              <a:rPr lang="en-US" altLang="zh-CN" sz="1400" dirty="0">
                <a:cs typeface="+mn-ea"/>
                <a:sym typeface="+mn-lt"/>
              </a:rPr>
              <a:t>Then, for each class, we </a:t>
            </a:r>
            <a:r>
              <a:rPr lang="en-US" altLang="zh-CN" sz="1400" dirty="0" smtClean="0">
                <a:solidFill>
                  <a:srgbClr val="FF0000"/>
                </a:solidFill>
                <a:cs typeface="+mn-ea"/>
                <a:sym typeface="+mn-lt"/>
              </a:rPr>
              <a:t>score each </a:t>
            </a:r>
            <a:r>
              <a:rPr lang="en-US" altLang="zh-CN" sz="1400" dirty="0">
                <a:solidFill>
                  <a:srgbClr val="FF0000"/>
                </a:solidFill>
                <a:cs typeface="+mn-ea"/>
                <a:sym typeface="+mn-lt"/>
              </a:rPr>
              <a:t>extracted feature vector </a:t>
            </a:r>
            <a:r>
              <a:rPr lang="en-US" altLang="zh-CN" sz="1400" dirty="0">
                <a:cs typeface="+mn-ea"/>
                <a:sym typeface="+mn-lt"/>
              </a:rPr>
              <a:t>using the </a:t>
            </a:r>
            <a:r>
              <a:rPr lang="en-US" altLang="zh-CN" sz="1400" dirty="0">
                <a:solidFill>
                  <a:srgbClr val="FF0000"/>
                </a:solidFill>
                <a:cs typeface="+mn-ea"/>
                <a:sym typeface="+mn-lt"/>
              </a:rPr>
              <a:t>SVM</a:t>
            </a:r>
            <a:r>
              <a:rPr lang="en-US" altLang="zh-CN" sz="1400" dirty="0">
                <a:cs typeface="+mn-ea"/>
                <a:sym typeface="+mn-lt"/>
              </a:rPr>
              <a:t> trained for </a:t>
            </a:r>
            <a:r>
              <a:rPr lang="en-US" altLang="zh-CN" sz="1400" dirty="0" smtClean="0">
                <a:cs typeface="+mn-ea"/>
                <a:sym typeface="+mn-lt"/>
              </a:rPr>
              <a:t>that class</a:t>
            </a:r>
            <a:r>
              <a:rPr lang="en-US" altLang="zh-CN" sz="1400" dirty="0">
                <a:cs typeface="+mn-ea"/>
                <a:sym typeface="+mn-lt"/>
              </a:rPr>
              <a:t>.</a:t>
            </a:r>
          </a:p>
        </p:txBody>
      </p:sp>
      <p:sp>
        <p:nvSpPr>
          <p:cNvPr id="14" name="矩形 13"/>
          <p:cNvSpPr/>
          <p:nvPr/>
        </p:nvSpPr>
        <p:spPr>
          <a:xfrm>
            <a:off x="1476828" y="3815899"/>
            <a:ext cx="9234716" cy="932563"/>
          </a:xfrm>
          <a:prstGeom prst="rect">
            <a:avLst/>
          </a:prstGeom>
        </p:spPr>
        <p:txBody>
          <a:bodyPr wrap="square">
            <a:spAutoFit/>
          </a:bodyPr>
          <a:lstStyle/>
          <a:p>
            <a:pPr defTabSz="609585">
              <a:lnSpc>
                <a:spcPct val="130000"/>
              </a:lnSpc>
            </a:pPr>
            <a:r>
              <a:rPr lang="en-US" altLang="zh-CN" sz="1400" dirty="0">
                <a:cs typeface="+mn-ea"/>
                <a:sym typeface="+mn-lt"/>
              </a:rPr>
              <a:t>Given all scored regions in an image, we apply </a:t>
            </a:r>
            <a:r>
              <a:rPr lang="en-US" altLang="zh-CN" sz="1400" dirty="0" smtClean="0">
                <a:solidFill>
                  <a:srgbClr val="FF0000"/>
                </a:solidFill>
                <a:cs typeface="+mn-ea"/>
                <a:sym typeface="+mn-lt"/>
              </a:rPr>
              <a:t>a greedy </a:t>
            </a:r>
            <a:r>
              <a:rPr lang="en-US" altLang="zh-CN" sz="1400" dirty="0">
                <a:solidFill>
                  <a:srgbClr val="FF0000"/>
                </a:solidFill>
                <a:cs typeface="+mn-ea"/>
                <a:sym typeface="+mn-lt"/>
              </a:rPr>
              <a:t>non-maximum suppression </a:t>
            </a:r>
            <a:r>
              <a:rPr lang="en-US" altLang="zh-CN" sz="1400" dirty="0">
                <a:cs typeface="+mn-ea"/>
                <a:sym typeface="+mn-lt"/>
              </a:rPr>
              <a:t>(for each class </a:t>
            </a:r>
            <a:r>
              <a:rPr lang="en-US" altLang="zh-CN" sz="1400" dirty="0" smtClean="0">
                <a:cs typeface="+mn-ea"/>
                <a:sym typeface="+mn-lt"/>
              </a:rPr>
              <a:t>independently) that </a:t>
            </a:r>
            <a:r>
              <a:rPr lang="en-US" altLang="zh-CN" sz="1400" dirty="0">
                <a:cs typeface="+mn-ea"/>
                <a:sym typeface="+mn-lt"/>
              </a:rPr>
              <a:t>rejects a region if it has an </a:t>
            </a:r>
            <a:r>
              <a:rPr lang="en-US" altLang="zh-CN" sz="1400" dirty="0" smtClean="0">
                <a:solidFill>
                  <a:srgbClr val="FF0000"/>
                </a:solidFill>
                <a:cs typeface="+mn-ea"/>
                <a:sym typeface="+mn-lt"/>
              </a:rPr>
              <a:t>intersection-over union </a:t>
            </a:r>
            <a:r>
              <a:rPr lang="en-US" altLang="zh-CN" sz="1400" dirty="0" smtClean="0">
                <a:cs typeface="+mn-ea"/>
                <a:sym typeface="+mn-lt"/>
              </a:rPr>
              <a:t>(</a:t>
            </a:r>
            <a:r>
              <a:rPr lang="en-US" altLang="zh-CN" sz="1400" dirty="0" err="1" smtClean="0">
                <a:cs typeface="+mn-ea"/>
                <a:sym typeface="+mn-lt"/>
              </a:rPr>
              <a:t>IoU</a:t>
            </a:r>
            <a:r>
              <a:rPr lang="en-US" altLang="zh-CN" sz="1400" dirty="0">
                <a:cs typeface="+mn-ea"/>
                <a:sym typeface="+mn-lt"/>
              </a:rPr>
              <a:t>) overlap with a higher scoring selected </a:t>
            </a:r>
            <a:r>
              <a:rPr lang="en-US" altLang="zh-CN" sz="1400" dirty="0" smtClean="0">
                <a:cs typeface="+mn-ea"/>
                <a:sym typeface="+mn-lt"/>
              </a:rPr>
              <a:t>region larger </a:t>
            </a:r>
            <a:r>
              <a:rPr lang="en-US" altLang="zh-CN" sz="1400" dirty="0">
                <a:cs typeface="+mn-ea"/>
                <a:sym typeface="+mn-lt"/>
              </a:rPr>
              <a:t>than a learned threshold.</a:t>
            </a:r>
          </a:p>
        </p:txBody>
      </p:sp>
    </p:spTree>
    <p:extLst>
      <p:ext uri="{BB962C8B-B14F-4D97-AF65-F5344CB8AC3E}">
        <p14:creationId xmlns:p14="http://schemas.microsoft.com/office/powerpoint/2010/main" val="39815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968420" y="1062184"/>
            <a:ext cx="3650359"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smtClean="0">
                <a:solidFill>
                  <a:schemeClr val="accent2"/>
                </a:solidFill>
                <a:cs typeface="+mn-ea"/>
                <a:sym typeface="+mn-lt"/>
              </a:rPr>
              <a:t>2.2. Test-time detection</a:t>
            </a:r>
            <a:endParaRPr lang="zh-CN" altLang="en-US" sz="2400" b="1" dirty="0">
              <a:solidFill>
                <a:schemeClr val="accent2"/>
              </a:solidFill>
              <a:cs typeface="+mn-ea"/>
              <a:sym typeface="+mn-lt"/>
            </a:endParaRPr>
          </a:p>
        </p:txBody>
      </p:sp>
      <p:sp>
        <p:nvSpPr>
          <p:cNvPr id="18" name="矩形 17"/>
          <p:cNvSpPr/>
          <p:nvPr/>
        </p:nvSpPr>
        <p:spPr>
          <a:xfrm>
            <a:off x="1476828" y="1573859"/>
            <a:ext cx="1788886" cy="372410"/>
          </a:xfrm>
          <a:prstGeom prst="rect">
            <a:avLst/>
          </a:prstGeom>
        </p:spPr>
        <p:txBody>
          <a:bodyPr wrap="square">
            <a:spAutoFit/>
          </a:bodyPr>
          <a:lstStyle/>
          <a:p>
            <a:pPr defTabSz="609585">
              <a:lnSpc>
                <a:spcPct val="130000"/>
              </a:lnSpc>
            </a:pPr>
            <a:r>
              <a:rPr lang="en-US" altLang="zh-CN" sz="1400" dirty="0">
                <a:cs typeface="+mn-ea"/>
                <a:sym typeface="+mn-lt"/>
              </a:rPr>
              <a:t>Run-time analysis</a:t>
            </a:r>
          </a:p>
        </p:txBody>
      </p:sp>
      <p:sp>
        <p:nvSpPr>
          <p:cNvPr id="9" name="矩形 8"/>
          <p:cNvSpPr/>
          <p:nvPr/>
        </p:nvSpPr>
        <p:spPr>
          <a:xfrm>
            <a:off x="3265714" y="1850092"/>
            <a:ext cx="6651172" cy="372410"/>
          </a:xfrm>
          <a:prstGeom prst="rect">
            <a:avLst/>
          </a:prstGeom>
        </p:spPr>
        <p:txBody>
          <a:bodyPr wrap="square">
            <a:spAutoFit/>
          </a:bodyPr>
          <a:lstStyle/>
          <a:p>
            <a:pPr defTabSz="609585">
              <a:lnSpc>
                <a:spcPct val="130000"/>
              </a:lnSpc>
            </a:pPr>
            <a:r>
              <a:rPr lang="en-US" altLang="zh-CN" sz="1400" dirty="0" smtClean="0">
                <a:cs typeface="+mn-ea"/>
                <a:sym typeface="+mn-lt"/>
              </a:rPr>
              <a:t>First</a:t>
            </a:r>
            <a:r>
              <a:rPr lang="en-US" altLang="zh-CN" sz="1400" dirty="0">
                <a:cs typeface="+mn-ea"/>
                <a:sym typeface="+mn-lt"/>
              </a:rPr>
              <a:t>, all CNN parameters are </a:t>
            </a:r>
            <a:r>
              <a:rPr lang="en-US" altLang="zh-CN" sz="1400" dirty="0">
                <a:solidFill>
                  <a:srgbClr val="FF0000"/>
                </a:solidFill>
                <a:cs typeface="+mn-ea"/>
                <a:sym typeface="+mn-lt"/>
              </a:rPr>
              <a:t>shared across all categories</a:t>
            </a:r>
            <a:r>
              <a:rPr lang="en-US" altLang="zh-CN" sz="1400" dirty="0" smtClean="0">
                <a:cs typeface="+mn-ea"/>
                <a:sym typeface="+mn-lt"/>
              </a:rPr>
              <a:t>.</a:t>
            </a:r>
            <a:endParaRPr lang="en-US" altLang="zh-CN" sz="1400" dirty="0">
              <a:cs typeface="+mn-ea"/>
              <a:sym typeface="+mn-lt"/>
            </a:endParaRPr>
          </a:p>
        </p:txBody>
      </p:sp>
      <p:sp>
        <p:nvSpPr>
          <p:cNvPr id="10" name="左大括号 9"/>
          <p:cNvSpPr/>
          <p:nvPr/>
        </p:nvSpPr>
        <p:spPr>
          <a:xfrm>
            <a:off x="3089423" y="2008817"/>
            <a:ext cx="67433" cy="14065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1334253" y="2276761"/>
            <a:ext cx="1788886" cy="902363"/>
          </a:xfrm>
          <a:prstGeom prst="rect">
            <a:avLst/>
          </a:prstGeom>
        </p:spPr>
        <p:txBody>
          <a:bodyPr wrap="square">
            <a:spAutoFit/>
          </a:bodyPr>
          <a:lstStyle/>
          <a:p>
            <a:pPr defTabSz="609585">
              <a:lnSpc>
                <a:spcPct val="130000"/>
              </a:lnSpc>
            </a:pPr>
            <a:r>
              <a:rPr lang="en-US" altLang="zh-CN" sz="1400" dirty="0">
                <a:cs typeface="+mn-ea"/>
                <a:sym typeface="+mn-lt"/>
              </a:rPr>
              <a:t>Two properties make detection efficient</a:t>
            </a:r>
          </a:p>
        </p:txBody>
      </p:sp>
      <p:sp>
        <p:nvSpPr>
          <p:cNvPr id="16" name="矩形 15"/>
          <p:cNvSpPr/>
          <p:nvPr/>
        </p:nvSpPr>
        <p:spPr>
          <a:xfrm>
            <a:off x="3265714" y="2690315"/>
            <a:ext cx="6651172" cy="932563"/>
          </a:xfrm>
          <a:prstGeom prst="rect">
            <a:avLst/>
          </a:prstGeom>
        </p:spPr>
        <p:txBody>
          <a:bodyPr wrap="square">
            <a:spAutoFit/>
          </a:bodyPr>
          <a:lstStyle/>
          <a:p>
            <a:pPr defTabSz="609585">
              <a:lnSpc>
                <a:spcPct val="130000"/>
              </a:lnSpc>
            </a:pPr>
            <a:r>
              <a:rPr lang="en-US" altLang="zh-CN" sz="1400" dirty="0" smtClean="0">
                <a:cs typeface="+mn-ea"/>
                <a:sym typeface="+mn-lt"/>
              </a:rPr>
              <a:t>Second</a:t>
            </a:r>
            <a:r>
              <a:rPr lang="en-US" altLang="zh-CN" sz="1400" dirty="0">
                <a:cs typeface="+mn-ea"/>
                <a:sym typeface="+mn-lt"/>
              </a:rPr>
              <a:t>, the feature vectors computed by the </a:t>
            </a:r>
            <a:r>
              <a:rPr lang="en-US" altLang="zh-CN" sz="1400" dirty="0" smtClean="0">
                <a:cs typeface="+mn-ea"/>
                <a:sym typeface="+mn-lt"/>
              </a:rPr>
              <a:t>CNN are </a:t>
            </a:r>
            <a:r>
              <a:rPr lang="en-US" altLang="zh-CN" sz="1400" dirty="0">
                <a:solidFill>
                  <a:srgbClr val="FF0000"/>
                </a:solidFill>
                <a:cs typeface="+mn-ea"/>
                <a:sym typeface="+mn-lt"/>
              </a:rPr>
              <a:t>low-dimensional </a:t>
            </a:r>
            <a:r>
              <a:rPr lang="en-US" altLang="zh-CN" sz="1400" dirty="0">
                <a:cs typeface="+mn-ea"/>
                <a:sym typeface="+mn-lt"/>
              </a:rPr>
              <a:t>when compared to other common </a:t>
            </a:r>
            <a:r>
              <a:rPr lang="en-US" altLang="zh-CN" sz="1400" dirty="0" smtClean="0">
                <a:cs typeface="+mn-ea"/>
                <a:sym typeface="+mn-lt"/>
              </a:rPr>
              <a:t>approaches, such </a:t>
            </a:r>
            <a:r>
              <a:rPr lang="en-US" altLang="zh-CN" sz="1400" dirty="0">
                <a:cs typeface="+mn-ea"/>
                <a:sym typeface="+mn-lt"/>
              </a:rPr>
              <a:t>as spatial pyramids with </a:t>
            </a:r>
            <a:r>
              <a:rPr lang="en-US" altLang="zh-CN" sz="1400" dirty="0" smtClean="0">
                <a:cs typeface="+mn-ea"/>
                <a:sym typeface="+mn-lt"/>
              </a:rPr>
              <a:t>bag-of-visual-word encodings</a:t>
            </a:r>
            <a:r>
              <a:rPr lang="en-US" altLang="zh-CN" sz="1400" dirty="0">
                <a:cs typeface="+mn-ea"/>
                <a:sym typeface="+mn-lt"/>
              </a:rPr>
              <a:t>. </a:t>
            </a:r>
          </a:p>
        </p:txBody>
      </p:sp>
      <p:sp>
        <p:nvSpPr>
          <p:cNvPr id="17" name="矩形 16"/>
          <p:cNvSpPr/>
          <p:nvPr/>
        </p:nvSpPr>
        <p:spPr>
          <a:xfrm>
            <a:off x="1334253" y="3848439"/>
            <a:ext cx="9493404" cy="652486"/>
          </a:xfrm>
          <a:prstGeom prst="rect">
            <a:avLst/>
          </a:prstGeom>
        </p:spPr>
        <p:txBody>
          <a:bodyPr wrap="square">
            <a:spAutoFit/>
          </a:bodyPr>
          <a:lstStyle/>
          <a:p>
            <a:pPr defTabSz="609585">
              <a:lnSpc>
                <a:spcPct val="130000"/>
              </a:lnSpc>
            </a:pPr>
            <a:r>
              <a:rPr lang="en-US" altLang="zh-CN" sz="1400" dirty="0">
                <a:cs typeface="+mn-ea"/>
                <a:sym typeface="+mn-lt"/>
              </a:rPr>
              <a:t>The result of such sharing is that </a:t>
            </a:r>
            <a:r>
              <a:rPr lang="en-US" altLang="zh-CN" sz="1400" dirty="0">
                <a:solidFill>
                  <a:srgbClr val="FF0000"/>
                </a:solidFill>
                <a:cs typeface="+mn-ea"/>
                <a:sym typeface="+mn-lt"/>
              </a:rPr>
              <a:t>the time spent </a:t>
            </a:r>
            <a:r>
              <a:rPr lang="en-US" altLang="zh-CN" sz="1400" dirty="0" smtClean="0">
                <a:solidFill>
                  <a:srgbClr val="FF0000"/>
                </a:solidFill>
                <a:cs typeface="+mn-ea"/>
                <a:sym typeface="+mn-lt"/>
              </a:rPr>
              <a:t>computing region </a:t>
            </a:r>
            <a:r>
              <a:rPr lang="en-US" altLang="zh-CN" sz="1400" dirty="0">
                <a:solidFill>
                  <a:srgbClr val="FF0000"/>
                </a:solidFill>
                <a:cs typeface="+mn-ea"/>
                <a:sym typeface="+mn-lt"/>
              </a:rPr>
              <a:t>proposals </a:t>
            </a:r>
            <a:r>
              <a:rPr lang="en-US" altLang="zh-CN" sz="1400" dirty="0">
                <a:cs typeface="+mn-ea"/>
                <a:sym typeface="+mn-lt"/>
              </a:rPr>
              <a:t>and features (13s/image on a </a:t>
            </a:r>
            <a:r>
              <a:rPr lang="en-US" altLang="zh-CN" sz="1400" dirty="0" smtClean="0">
                <a:cs typeface="+mn-ea"/>
                <a:sym typeface="+mn-lt"/>
              </a:rPr>
              <a:t>GPU or </a:t>
            </a:r>
            <a:r>
              <a:rPr lang="en-US" altLang="zh-CN" sz="1400" dirty="0">
                <a:cs typeface="+mn-ea"/>
                <a:sym typeface="+mn-lt"/>
              </a:rPr>
              <a:t>53s/image on a CPU) is amortized over all </a:t>
            </a:r>
            <a:r>
              <a:rPr lang="en-US" altLang="zh-CN" sz="1400" dirty="0" smtClean="0">
                <a:cs typeface="+mn-ea"/>
                <a:sym typeface="+mn-lt"/>
              </a:rPr>
              <a:t>classes.</a:t>
            </a:r>
            <a:endParaRPr lang="en-US" altLang="zh-CN" sz="1400" dirty="0">
              <a:cs typeface="+mn-ea"/>
              <a:sym typeface="+mn-lt"/>
            </a:endParaRPr>
          </a:p>
        </p:txBody>
      </p:sp>
      <p:sp>
        <p:nvSpPr>
          <p:cNvPr id="19" name="矩形 18"/>
          <p:cNvSpPr/>
          <p:nvPr/>
        </p:nvSpPr>
        <p:spPr>
          <a:xfrm>
            <a:off x="1334253" y="4665032"/>
            <a:ext cx="9493404" cy="652486"/>
          </a:xfrm>
          <a:prstGeom prst="rect">
            <a:avLst/>
          </a:prstGeom>
        </p:spPr>
        <p:txBody>
          <a:bodyPr wrap="square">
            <a:spAutoFit/>
          </a:bodyPr>
          <a:lstStyle/>
          <a:p>
            <a:pPr defTabSz="609585">
              <a:lnSpc>
                <a:spcPct val="130000"/>
              </a:lnSpc>
            </a:pPr>
            <a:r>
              <a:rPr lang="en-US" altLang="zh-CN" sz="1400" dirty="0">
                <a:cs typeface="+mn-ea"/>
                <a:sym typeface="+mn-lt"/>
              </a:rPr>
              <a:t>The feature matrix is </a:t>
            </a:r>
            <a:r>
              <a:rPr lang="en-US" altLang="zh-CN" sz="1400" dirty="0" smtClean="0">
                <a:cs typeface="+mn-ea"/>
                <a:sym typeface="+mn-lt"/>
              </a:rPr>
              <a:t>typically 2000*4096 </a:t>
            </a:r>
            <a:r>
              <a:rPr lang="en-US" altLang="zh-CN" sz="1400" dirty="0">
                <a:cs typeface="+mn-ea"/>
                <a:sym typeface="+mn-lt"/>
              </a:rPr>
              <a:t>and the SVM weight matrix is </a:t>
            </a:r>
            <a:r>
              <a:rPr lang="en-US" altLang="zh-CN" sz="1400" dirty="0" smtClean="0">
                <a:cs typeface="+mn-ea"/>
                <a:sym typeface="+mn-lt"/>
              </a:rPr>
              <a:t>4096*N, where </a:t>
            </a:r>
            <a:r>
              <a:rPr lang="en-US" altLang="zh-CN" sz="1400" dirty="0">
                <a:cs typeface="+mn-ea"/>
                <a:sym typeface="+mn-lt"/>
              </a:rPr>
              <a:t>N is the number of classes.</a:t>
            </a:r>
          </a:p>
        </p:txBody>
      </p:sp>
    </p:spTree>
    <p:extLst>
      <p:ext uri="{BB962C8B-B14F-4D97-AF65-F5344CB8AC3E}">
        <p14:creationId xmlns:p14="http://schemas.microsoft.com/office/powerpoint/2010/main" val="206950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968420" y="1062184"/>
            <a:ext cx="3650359"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smtClean="0">
                <a:solidFill>
                  <a:schemeClr val="accent2"/>
                </a:solidFill>
                <a:cs typeface="+mn-ea"/>
                <a:sym typeface="+mn-lt"/>
              </a:rPr>
              <a:t>2.2. Test-time detection</a:t>
            </a:r>
            <a:endParaRPr lang="zh-CN" altLang="en-US" sz="2400" b="1" dirty="0">
              <a:solidFill>
                <a:schemeClr val="accent2"/>
              </a:solidFill>
              <a:cs typeface="+mn-ea"/>
              <a:sym typeface="+mn-lt"/>
            </a:endParaRPr>
          </a:p>
        </p:txBody>
      </p:sp>
      <p:sp>
        <p:nvSpPr>
          <p:cNvPr id="18" name="矩形 17"/>
          <p:cNvSpPr/>
          <p:nvPr/>
        </p:nvSpPr>
        <p:spPr>
          <a:xfrm>
            <a:off x="1476828" y="1573859"/>
            <a:ext cx="1788886" cy="372410"/>
          </a:xfrm>
          <a:prstGeom prst="rect">
            <a:avLst/>
          </a:prstGeom>
        </p:spPr>
        <p:txBody>
          <a:bodyPr wrap="square">
            <a:spAutoFit/>
          </a:bodyPr>
          <a:lstStyle/>
          <a:p>
            <a:pPr defTabSz="609585">
              <a:lnSpc>
                <a:spcPct val="130000"/>
              </a:lnSpc>
            </a:pPr>
            <a:r>
              <a:rPr lang="en-US" altLang="zh-CN" sz="1400" dirty="0">
                <a:cs typeface="+mn-ea"/>
                <a:sym typeface="+mn-lt"/>
              </a:rPr>
              <a:t>Run-time analysis</a:t>
            </a:r>
          </a:p>
        </p:txBody>
      </p:sp>
      <p:sp>
        <p:nvSpPr>
          <p:cNvPr id="12" name="矩形 11"/>
          <p:cNvSpPr/>
          <p:nvPr/>
        </p:nvSpPr>
        <p:spPr>
          <a:xfrm>
            <a:off x="1476827" y="1996279"/>
            <a:ext cx="9350829" cy="652486"/>
          </a:xfrm>
          <a:prstGeom prst="rect">
            <a:avLst/>
          </a:prstGeom>
        </p:spPr>
        <p:txBody>
          <a:bodyPr wrap="square">
            <a:spAutoFit/>
          </a:bodyPr>
          <a:lstStyle/>
          <a:p>
            <a:pPr defTabSz="609585">
              <a:lnSpc>
                <a:spcPct val="130000"/>
              </a:lnSpc>
            </a:pPr>
            <a:r>
              <a:rPr lang="en-US" altLang="zh-CN" sz="1400" dirty="0">
                <a:cs typeface="+mn-ea"/>
                <a:sym typeface="+mn-lt"/>
              </a:rPr>
              <a:t>This analysis shows that R-CNN can scale to </a:t>
            </a:r>
            <a:r>
              <a:rPr lang="en-US" altLang="zh-CN" sz="1400" dirty="0" smtClean="0">
                <a:cs typeface="+mn-ea"/>
                <a:sym typeface="+mn-lt"/>
              </a:rPr>
              <a:t>thousands of </a:t>
            </a:r>
            <a:r>
              <a:rPr lang="en-US" altLang="zh-CN" sz="1400" dirty="0">
                <a:cs typeface="+mn-ea"/>
                <a:sym typeface="+mn-lt"/>
              </a:rPr>
              <a:t>object classes without resorting to approximate </a:t>
            </a:r>
            <a:r>
              <a:rPr lang="en-US" altLang="zh-CN" sz="1400" dirty="0" smtClean="0">
                <a:cs typeface="+mn-ea"/>
                <a:sym typeface="+mn-lt"/>
              </a:rPr>
              <a:t>techniques, such </a:t>
            </a:r>
            <a:r>
              <a:rPr lang="en-US" altLang="zh-CN" sz="1400" dirty="0">
                <a:cs typeface="+mn-ea"/>
                <a:sym typeface="+mn-lt"/>
              </a:rPr>
              <a:t>as hashing.</a:t>
            </a:r>
          </a:p>
        </p:txBody>
      </p:sp>
      <p:sp>
        <p:nvSpPr>
          <p:cNvPr id="13" name="矩形 12"/>
          <p:cNvSpPr/>
          <p:nvPr/>
        </p:nvSpPr>
        <p:spPr>
          <a:xfrm>
            <a:off x="1476828" y="2698775"/>
            <a:ext cx="9350829" cy="342210"/>
          </a:xfrm>
          <a:prstGeom prst="rect">
            <a:avLst/>
          </a:prstGeom>
        </p:spPr>
        <p:txBody>
          <a:bodyPr wrap="square">
            <a:spAutoFit/>
          </a:bodyPr>
          <a:lstStyle/>
          <a:p>
            <a:pPr defTabSz="609585">
              <a:lnSpc>
                <a:spcPct val="130000"/>
              </a:lnSpc>
            </a:pPr>
            <a:r>
              <a:rPr lang="en-US" altLang="zh-CN" sz="1400" dirty="0">
                <a:cs typeface="+mn-ea"/>
                <a:sym typeface="+mn-lt"/>
              </a:rPr>
              <a:t>This efficiency is not merely </a:t>
            </a:r>
            <a:r>
              <a:rPr lang="en-US" altLang="zh-CN" sz="1400" dirty="0" smtClean="0">
                <a:cs typeface="+mn-ea"/>
                <a:sym typeface="+mn-lt"/>
              </a:rPr>
              <a:t>the result </a:t>
            </a:r>
            <a:r>
              <a:rPr lang="en-US" altLang="zh-CN" sz="1400" dirty="0">
                <a:cs typeface="+mn-ea"/>
                <a:sym typeface="+mn-lt"/>
              </a:rPr>
              <a:t>of </a:t>
            </a:r>
            <a:r>
              <a:rPr lang="en-US" altLang="zh-CN" sz="1400" dirty="0">
                <a:solidFill>
                  <a:srgbClr val="FF0000"/>
                </a:solidFill>
                <a:cs typeface="+mn-ea"/>
                <a:sym typeface="+mn-lt"/>
              </a:rPr>
              <a:t>using region proposals </a:t>
            </a:r>
            <a:r>
              <a:rPr lang="en-US" altLang="zh-CN" sz="1400" dirty="0">
                <a:cs typeface="+mn-ea"/>
                <a:sym typeface="+mn-lt"/>
              </a:rPr>
              <a:t>and shared features.</a:t>
            </a:r>
          </a:p>
        </p:txBody>
      </p:sp>
      <p:sp>
        <p:nvSpPr>
          <p:cNvPr id="14" name="矩形 13"/>
          <p:cNvSpPr/>
          <p:nvPr/>
        </p:nvSpPr>
        <p:spPr>
          <a:xfrm>
            <a:off x="1476828" y="3131679"/>
            <a:ext cx="9350829" cy="652486"/>
          </a:xfrm>
          <a:prstGeom prst="rect">
            <a:avLst/>
          </a:prstGeom>
        </p:spPr>
        <p:txBody>
          <a:bodyPr wrap="square">
            <a:spAutoFit/>
          </a:bodyPr>
          <a:lstStyle/>
          <a:p>
            <a:pPr defTabSz="609585">
              <a:lnSpc>
                <a:spcPct val="130000"/>
              </a:lnSpc>
            </a:pPr>
            <a:r>
              <a:rPr lang="en-US" altLang="zh-CN" sz="1400" dirty="0">
                <a:cs typeface="+mn-ea"/>
                <a:sym typeface="+mn-lt"/>
              </a:rPr>
              <a:t>It is also interesting to </a:t>
            </a:r>
            <a:r>
              <a:rPr lang="en-US" altLang="zh-CN" sz="1400" dirty="0">
                <a:solidFill>
                  <a:srgbClr val="FF0000"/>
                </a:solidFill>
                <a:cs typeface="+mn-ea"/>
                <a:sym typeface="+mn-lt"/>
              </a:rPr>
              <a:t>contrast R-CNN </a:t>
            </a:r>
            <a:r>
              <a:rPr lang="en-US" altLang="zh-CN" sz="1400" dirty="0">
                <a:cs typeface="+mn-ea"/>
                <a:sym typeface="+mn-lt"/>
              </a:rPr>
              <a:t>with the </a:t>
            </a:r>
            <a:r>
              <a:rPr lang="en-US" altLang="zh-CN" sz="1400" dirty="0" smtClean="0">
                <a:cs typeface="+mn-ea"/>
                <a:sym typeface="+mn-lt"/>
              </a:rPr>
              <a:t>recent work </a:t>
            </a:r>
            <a:r>
              <a:rPr lang="en-US" altLang="zh-CN" sz="1400" dirty="0">
                <a:cs typeface="+mn-ea"/>
                <a:sym typeface="+mn-lt"/>
              </a:rPr>
              <a:t>from Dean et al. on scalable detection using </a:t>
            </a:r>
            <a:r>
              <a:rPr lang="en-US" altLang="zh-CN" sz="1400" dirty="0" smtClean="0">
                <a:cs typeface="+mn-ea"/>
                <a:sym typeface="+mn-lt"/>
              </a:rPr>
              <a:t>DPMs and hashing.</a:t>
            </a:r>
            <a:endParaRPr lang="en-US" altLang="zh-CN" sz="1400" dirty="0">
              <a:cs typeface="+mn-ea"/>
              <a:sym typeface="+mn-lt"/>
            </a:endParaRPr>
          </a:p>
        </p:txBody>
      </p:sp>
      <p:sp>
        <p:nvSpPr>
          <p:cNvPr id="20" name="矩形 19"/>
          <p:cNvSpPr/>
          <p:nvPr/>
        </p:nvSpPr>
        <p:spPr>
          <a:xfrm>
            <a:off x="1476828" y="3874859"/>
            <a:ext cx="9350829" cy="1212640"/>
          </a:xfrm>
          <a:prstGeom prst="rect">
            <a:avLst/>
          </a:prstGeom>
        </p:spPr>
        <p:txBody>
          <a:bodyPr wrap="square">
            <a:spAutoFit/>
          </a:bodyPr>
          <a:lstStyle/>
          <a:p>
            <a:pPr defTabSz="609585">
              <a:lnSpc>
                <a:spcPct val="130000"/>
              </a:lnSpc>
            </a:pPr>
            <a:r>
              <a:rPr lang="en-US" altLang="zh-CN" sz="1400" dirty="0">
                <a:cs typeface="+mn-ea"/>
                <a:sym typeface="+mn-lt"/>
              </a:rPr>
              <a:t>They report a </a:t>
            </a:r>
            <a:r>
              <a:rPr lang="en-US" altLang="zh-CN" sz="1400" dirty="0" err="1">
                <a:cs typeface="+mn-ea"/>
                <a:sym typeface="+mn-lt"/>
              </a:rPr>
              <a:t>mAP</a:t>
            </a:r>
            <a:r>
              <a:rPr lang="en-US" altLang="zh-CN" sz="1400" dirty="0">
                <a:cs typeface="+mn-ea"/>
                <a:sym typeface="+mn-lt"/>
              </a:rPr>
              <a:t> of around 16% on </a:t>
            </a:r>
            <a:r>
              <a:rPr lang="en-US" altLang="zh-CN" sz="1400" dirty="0" smtClean="0">
                <a:cs typeface="+mn-ea"/>
                <a:sym typeface="+mn-lt"/>
              </a:rPr>
              <a:t>VOC 2007 </a:t>
            </a:r>
            <a:r>
              <a:rPr lang="en-US" altLang="zh-CN" sz="1400" dirty="0">
                <a:cs typeface="+mn-ea"/>
                <a:sym typeface="+mn-lt"/>
              </a:rPr>
              <a:t>at a run-time of 5 minutes per image when </a:t>
            </a:r>
            <a:r>
              <a:rPr lang="en-US" altLang="zh-CN" sz="1400" dirty="0">
                <a:solidFill>
                  <a:srgbClr val="FF0000"/>
                </a:solidFill>
                <a:cs typeface="+mn-ea"/>
                <a:sym typeface="+mn-lt"/>
              </a:rPr>
              <a:t>introducing</a:t>
            </a:r>
          </a:p>
          <a:p>
            <a:pPr defTabSz="609585">
              <a:lnSpc>
                <a:spcPct val="130000"/>
              </a:lnSpc>
            </a:pPr>
            <a:r>
              <a:rPr lang="en-US" altLang="zh-CN" sz="1400" dirty="0">
                <a:solidFill>
                  <a:srgbClr val="FF0000"/>
                </a:solidFill>
                <a:cs typeface="+mn-ea"/>
                <a:sym typeface="+mn-lt"/>
              </a:rPr>
              <a:t>10k distractor classes</a:t>
            </a:r>
            <a:r>
              <a:rPr lang="en-US" altLang="zh-CN" sz="1400" dirty="0">
                <a:cs typeface="+mn-ea"/>
                <a:sym typeface="+mn-lt"/>
              </a:rPr>
              <a:t>. </a:t>
            </a:r>
            <a:endParaRPr lang="en-US" altLang="zh-CN" sz="1400" dirty="0" smtClean="0">
              <a:cs typeface="+mn-ea"/>
              <a:sym typeface="+mn-lt"/>
            </a:endParaRPr>
          </a:p>
          <a:p>
            <a:pPr defTabSz="609585">
              <a:lnSpc>
                <a:spcPct val="130000"/>
              </a:lnSpc>
            </a:pPr>
            <a:r>
              <a:rPr lang="en-US" altLang="zh-CN" sz="1400" dirty="0" smtClean="0">
                <a:cs typeface="+mn-ea"/>
                <a:sym typeface="+mn-lt"/>
              </a:rPr>
              <a:t>With </a:t>
            </a:r>
            <a:r>
              <a:rPr lang="en-US" altLang="zh-CN" sz="1400" dirty="0">
                <a:cs typeface="+mn-ea"/>
                <a:sym typeface="+mn-lt"/>
              </a:rPr>
              <a:t>our approach, 10k detectors </a:t>
            </a:r>
            <a:r>
              <a:rPr lang="en-US" altLang="zh-CN" sz="1400" dirty="0" smtClean="0">
                <a:cs typeface="+mn-ea"/>
                <a:sym typeface="+mn-lt"/>
              </a:rPr>
              <a:t>can run </a:t>
            </a:r>
            <a:r>
              <a:rPr lang="en-US" altLang="zh-CN" sz="1400" dirty="0">
                <a:cs typeface="+mn-ea"/>
                <a:sym typeface="+mn-lt"/>
              </a:rPr>
              <a:t>in about a minute on a CPU, and because</a:t>
            </a:r>
            <a:r>
              <a:rPr lang="en-US" altLang="zh-CN" sz="1400" dirty="0">
                <a:solidFill>
                  <a:srgbClr val="FF0000"/>
                </a:solidFill>
                <a:cs typeface="+mn-ea"/>
                <a:sym typeface="+mn-lt"/>
              </a:rPr>
              <a:t> no </a:t>
            </a:r>
            <a:r>
              <a:rPr lang="en-US" altLang="zh-CN" sz="1400" dirty="0" smtClean="0">
                <a:solidFill>
                  <a:srgbClr val="FF0000"/>
                </a:solidFill>
                <a:cs typeface="+mn-ea"/>
                <a:sym typeface="+mn-lt"/>
              </a:rPr>
              <a:t>approximations </a:t>
            </a:r>
            <a:r>
              <a:rPr lang="en-US" altLang="zh-CN" sz="1400" dirty="0" smtClean="0">
                <a:cs typeface="+mn-ea"/>
                <a:sym typeface="+mn-lt"/>
              </a:rPr>
              <a:t>are </a:t>
            </a:r>
            <a:r>
              <a:rPr lang="en-US" altLang="zh-CN" sz="1400" dirty="0">
                <a:cs typeface="+mn-ea"/>
                <a:sym typeface="+mn-lt"/>
              </a:rPr>
              <a:t>made </a:t>
            </a:r>
            <a:r>
              <a:rPr lang="en-US" altLang="zh-CN" sz="1400" dirty="0" err="1">
                <a:cs typeface="+mn-ea"/>
                <a:sym typeface="+mn-lt"/>
              </a:rPr>
              <a:t>mAP</a:t>
            </a:r>
            <a:r>
              <a:rPr lang="en-US" altLang="zh-CN" sz="1400" dirty="0">
                <a:cs typeface="+mn-ea"/>
                <a:sym typeface="+mn-lt"/>
              </a:rPr>
              <a:t> would remain at 59</a:t>
            </a:r>
            <a:r>
              <a:rPr lang="en-US" altLang="zh-CN" sz="1400" dirty="0" smtClean="0">
                <a:cs typeface="+mn-ea"/>
                <a:sym typeface="+mn-lt"/>
              </a:rPr>
              <a:t>%.</a:t>
            </a:r>
            <a:endParaRPr lang="en-US" altLang="zh-CN" sz="1400" dirty="0">
              <a:cs typeface="+mn-ea"/>
              <a:sym typeface="+mn-lt"/>
            </a:endParaRPr>
          </a:p>
        </p:txBody>
      </p:sp>
    </p:spTree>
    <p:extLst>
      <p:ext uri="{BB962C8B-B14F-4D97-AF65-F5344CB8AC3E}">
        <p14:creationId xmlns:p14="http://schemas.microsoft.com/office/powerpoint/2010/main" val="21230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1476828" y="1087189"/>
            <a:ext cx="1941557"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2.3. Training</a:t>
            </a:r>
            <a:endParaRPr lang="zh-CN" altLang="en-US" sz="2400" b="1" dirty="0">
              <a:solidFill>
                <a:schemeClr val="accent2"/>
              </a:solidFill>
              <a:cs typeface="+mn-ea"/>
              <a:sym typeface="+mn-lt"/>
            </a:endParaRPr>
          </a:p>
        </p:txBody>
      </p:sp>
      <p:sp>
        <p:nvSpPr>
          <p:cNvPr id="18" name="矩形 17"/>
          <p:cNvSpPr/>
          <p:nvPr/>
        </p:nvSpPr>
        <p:spPr>
          <a:xfrm>
            <a:off x="1476827" y="1573859"/>
            <a:ext cx="3240315" cy="372410"/>
          </a:xfrm>
          <a:prstGeom prst="rect">
            <a:avLst/>
          </a:prstGeom>
        </p:spPr>
        <p:txBody>
          <a:bodyPr wrap="square">
            <a:spAutoFit/>
          </a:bodyPr>
          <a:lstStyle/>
          <a:p>
            <a:pPr defTabSz="609585">
              <a:lnSpc>
                <a:spcPct val="130000"/>
              </a:lnSpc>
            </a:pPr>
            <a:r>
              <a:rPr lang="en-US" altLang="zh-CN" sz="1400" dirty="0" smtClean="0">
                <a:cs typeface="+mn-ea"/>
                <a:sym typeface="+mn-lt"/>
              </a:rPr>
              <a:t>2.3.1 Supervised </a:t>
            </a:r>
            <a:r>
              <a:rPr lang="en-US" altLang="zh-CN" sz="1400" dirty="0">
                <a:cs typeface="+mn-ea"/>
                <a:sym typeface="+mn-lt"/>
              </a:rPr>
              <a:t>pre-training  </a:t>
            </a:r>
          </a:p>
        </p:txBody>
      </p:sp>
      <p:sp>
        <p:nvSpPr>
          <p:cNvPr id="12" name="矩形 11"/>
          <p:cNvSpPr/>
          <p:nvPr/>
        </p:nvSpPr>
        <p:spPr>
          <a:xfrm>
            <a:off x="1476828" y="2016667"/>
            <a:ext cx="9350829" cy="652486"/>
          </a:xfrm>
          <a:prstGeom prst="rect">
            <a:avLst/>
          </a:prstGeom>
        </p:spPr>
        <p:txBody>
          <a:bodyPr wrap="square">
            <a:spAutoFit/>
          </a:bodyPr>
          <a:lstStyle/>
          <a:p>
            <a:pPr defTabSz="609585">
              <a:lnSpc>
                <a:spcPct val="130000"/>
              </a:lnSpc>
            </a:pPr>
            <a:r>
              <a:rPr lang="en-US" altLang="zh-CN" sz="1400" dirty="0">
                <a:cs typeface="+mn-ea"/>
                <a:sym typeface="+mn-lt"/>
              </a:rPr>
              <a:t>We discriminatively </a:t>
            </a:r>
            <a:r>
              <a:rPr lang="en-US" altLang="zh-CN" sz="1400" dirty="0" smtClean="0">
                <a:cs typeface="+mn-ea"/>
                <a:sym typeface="+mn-lt"/>
              </a:rPr>
              <a:t>pre-trained the </a:t>
            </a:r>
            <a:r>
              <a:rPr lang="en-US" altLang="zh-CN" sz="1400" dirty="0">
                <a:cs typeface="+mn-ea"/>
                <a:sym typeface="+mn-lt"/>
              </a:rPr>
              <a:t>CNN on a large </a:t>
            </a:r>
            <a:r>
              <a:rPr lang="en-US" altLang="zh-CN" sz="1400" dirty="0">
                <a:solidFill>
                  <a:srgbClr val="FF0000"/>
                </a:solidFill>
                <a:cs typeface="+mn-ea"/>
                <a:sym typeface="+mn-lt"/>
              </a:rPr>
              <a:t>auxiliary dataset </a:t>
            </a:r>
            <a:r>
              <a:rPr lang="en-US" altLang="zh-CN" sz="1400" dirty="0">
                <a:cs typeface="+mn-ea"/>
                <a:sym typeface="+mn-lt"/>
              </a:rPr>
              <a:t>(ILSVRC2012 classification)</a:t>
            </a:r>
          </a:p>
          <a:p>
            <a:pPr defTabSz="609585">
              <a:lnSpc>
                <a:spcPct val="130000"/>
              </a:lnSpc>
            </a:pPr>
            <a:r>
              <a:rPr lang="en-US" altLang="zh-CN" sz="1400" dirty="0">
                <a:cs typeface="+mn-ea"/>
                <a:sym typeface="+mn-lt"/>
              </a:rPr>
              <a:t>using </a:t>
            </a:r>
            <a:r>
              <a:rPr lang="en-US" altLang="zh-CN" sz="1400" dirty="0">
                <a:solidFill>
                  <a:srgbClr val="FF0000"/>
                </a:solidFill>
                <a:cs typeface="+mn-ea"/>
                <a:sym typeface="+mn-lt"/>
              </a:rPr>
              <a:t>image-level annotations </a:t>
            </a:r>
            <a:r>
              <a:rPr lang="en-US" altLang="zh-CN" sz="1400" dirty="0">
                <a:cs typeface="+mn-ea"/>
                <a:sym typeface="+mn-lt"/>
              </a:rPr>
              <a:t>only (</a:t>
            </a:r>
            <a:r>
              <a:rPr lang="en-US" altLang="zh-CN" sz="1400" dirty="0" smtClean="0">
                <a:cs typeface="+mn-ea"/>
                <a:sym typeface="+mn-lt"/>
              </a:rPr>
              <a:t>bounding-box labels </a:t>
            </a:r>
            <a:r>
              <a:rPr lang="en-US" altLang="zh-CN" sz="1400" dirty="0">
                <a:cs typeface="+mn-ea"/>
                <a:sym typeface="+mn-lt"/>
              </a:rPr>
              <a:t>are not available for this data).</a:t>
            </a:r>
          </a:p>
        </p:txBody>
      </p:sp>
      <p:sp>
        <p:nvSpPr>
          <p:cNvPr id="15" name="矩形 14"/>
          <p:cNvSpPr/>
          <p:nvPr/>
        </p:nvSpPr>
        <p:spPr>
          <a:xfrm>
            <a:off x="1476828" y="2755420"/>
            <a:ext cx="3240315" cy="342210"/>
          </a:xfrm>
          <a:prstGeom prst="rect">
            <a:avLst/>
          </a:prstGeom>
        </p:spPr>
        <p:txBody>
          <a:bodyPr wrap="square">
            <a:spAutoFit/>
          </a:bodyPr>
          <a:lstStyle/>
          <a:p>
            <a:pPr defTabSz="609585">
              <a:lnSpc>
                <a:spcPct val="130000"/>
              </a:lnSpc>
            </a:pPr>
            <a:r>
              <a:rPr lang="en-US" altLang="zh-CN" sz="1400" dirty="0">
                <a:cs typeface="+mn-ea"/>
                <a:sym typeface="+mn-lt"/>
              </a:rPr>
              <a:t>2.3.2 Domain-specific </a:t>
            </a:r>
            <a:r>
              <a:rPr lang="en-US" altLang="zh-CN" sz="1400" dirty="0" smtClean="0">
                <a:cs typeface="+mn-ea"/>
                <a:sym typeface="+mn-lt"/>
              </a:rPr>
              <a:t>fine-tuning</a:t>
            </a:r>
            <a:endParaRPr lang="en-US" altLang="zh-CN" sz="1400" dirty="0">
              <a:cs typeface="+mn-ea"/>
              <a:sym typeface="+mn-lt"/>
            </a:endParaRPr>
          </a:p>
        </p:txBody>
      </p:sp>
      <p:sp>
        <p:nvSpPr>
          <p:cNvPr id="16" name="矩形 15"/>
          <p:cNvSpPr/>
          <p:nvPr/>
        </p:nvSpPr>
        <p:spPr>
          <a:xfrm>
            <a:off x="1476828" y="3136106"/>
            <a:ext cx="9350829" cy="932563"/>
          </a:xfrm>
          <a:prstGeom prst="rect">
            <a:avLst/>
          </a:prstGeom>
        </p:spPr>
        <p:txBody>
          <a:bodyPr wrap="square">
            <a:spAutoFit/>
          </a:bodyPr>
          <a:lstStyle/>
          <a:p>
            <a:pPr defTabSz="609585">
              <a:lnSpc>
                <a:spcPct val="130000"/>
              </a:lnSpc>
            </a:pPr>
            <a:r>
              <a:rPr lang="en-US" altLang="zh-CN" sz="1400" dirty="0">
                <a:cs typeface="+mn-ea"/>
                <a:sym typeface="+mn-lt"/>
              </a:rPr>
              <a:t>To adapt our CNN to </a:t>
            </a:r>
            <a:r>
              <a:rPr lang="en-US" altLang="zh-CN" sz="1400" dirty="0" smtClean="0">
                <a:cs typeface="+mn-ea"/>
                <a:sym typeface="+mn-lt"/>
              </a:rPr>
              <a:t>the new </a:t>
            </a:r>
            <a:r>
              <a:rPr lang="en-US" altLang="zh-CN" sz="1400" dirty="0">
                <a:cs typeface="+mn-ea"/>
                <a:sym typeface="+mn-lt"/>
              </a:rPr>
              <a:t>task (detection) and the </a:t>
            </a:r>
            <a:r>
              <a:rPr lang="en-US" altLang="zh-CN" sz="1400" dirty="0">
                <a:solidFill>
                  <a:srgbClr val="FF0000"/>
                </a:solidFill>
                <a:cs typeface="+mn-ea"/>
                <a:sym typeface="+mn-lt"/>
              </a:rPr>
              <a:t>new domain </a:t>
            </a:r>
            <a:r>
              <a:rPr lang="en-US" altLang="zh-CN" sz="1400" dirty="0">
                <a:cs typeface="+mn-ea"/>
                <a:sym typeface="+mn-lt"/>
              </a:rPr>
              <a:t>(warped </a:t>
            </a:r>
            <a:r>
              <a:rPr lang="en-US" altLang="zh-CN" sz="1400" dirty="0" smtClean="0">
                <a:cs typeface="+mn-ea"/>
                <a:sym typeface="+mn-lt"/>
              </a:rPr>
              <a:t>proposal windows</a:t>
            </a:r>
            <a:r>
              <a:rPr lang="en-US" altLang="zh-CN" sz="1400" dirty="0">
                <a:cs typeface="+mn-ea"/>
                <a:sym typeface="+mn-lt"/>
              </a:rPr>
              <a:t>), we continue </a:t>
            </a:r>
            <a:r>
              <a:rPr lang="en-US" altLang="zh-CN" sz="1400" dirty="0">
                <a:solidFill>
                  <a:srgbClr val="FF0000"/>
                </a:solidFill>
                <a:cs typeface="+mn-ea"/>
                <a:sym typeface="+mn-lt"/>
              </a:rPr>
              <a:t>stochastic gradient descent (</a:t>
            </a:r>
            <a:r>
              <a:rPr lang="en-US" altLang="zh-CN" sz="1400" dirty="0" smtClean="0">
                <a:solidFill>
                  <a:srgbClr val="FF0000"/>
                </a:solidFill>
                <a:cs typeface="+mn-ea"/>
                <a:sym typeface="+mn-lt"/>
              </a:rPr>
              <a:t>SGD) </a:t>
            </a:r>
            <a:r>
              <a:rPr lang="en-US" altLang="zh-CN" sz="1400" dirty="0" smtClean="0">
                <a:cs typeface="+mn-ea"/>
                <a:sym typeface="+mn-lt"/>
              </a:rPr>
              <a:t>training </a:t>
            </a:r>
            <a:r>
              <a:rPr lang="en-US" altLang="zh-CN" sz="1400" dirty="0">
                <a:cs typeface="+mn-ea"/>
                <a:sym typeface="+mn-lt"/>
              </a:rPr>
              <a:t>of the CNN parameters using only warped region</a:t>
            </a:r>
          </a:p>
          <a:p>
            <a:pPr defTabSz="609585">
              <a:lnSpc>
                <a:spcPct val="130000"/>
              </a:lnSpc>
            </a:pPr>
            <a:r>
              <a:rPr lang="en-US" altLang="zh-CN" sz="1400" dirty="0">
                <a:cs typeface="+mn-ea"/>
                <a:sym typeface="+mn-lt"/>
              </a:rPr>
              <a:t>proposals.</a:t>
            </a:r>
          </a:p>
        </p:txBody>
      </p:sp>
      <p:sp>
        <p:nvSpPr>
          <p:cNvPr id="17" name="矩形 16"/>
          <p:cNvSpPr/>
          <p:nvPr/>
        </p:nvSpPr>
        <p:spPr>
          <a:xfrm>
            <a:off x="1476828" y="4224678"/>
            <a:ext cx="9350829" cy="932563"/>
          </a:xfrm>
          <a:prstGeom prst="rect">
            <a:avLst/>
          </a:prstGeom>
        </p:spPr>
        <p:txBody>
          <a:bodyPr wrap="square">
            <a:spAutoFit/>
          </a:bodyPr>
          <a:lstStyle/>
          <a:p>
            <a:pPr defTabSz="609585">
              <a:lnSpc>
                <a:spcPct val="130000"/>
              </a:lnSpc>
            </a:pPr>
            <a:r>
              <a:rPr lang="en-US" altLang="zh-CN" sz="1400" dirty="0">
                <a:cs typeface="+mn-ea"/>
                <a:sym typeface="+mn-lt"/>
              </a:rPr>
              <a:t>Aside from replacing the CNN’s </a:t>
            </a:r>
            <a:r>
              <a:rPr lang="en-US" altLang="zh-CN" sz="1400" dirty="0" smtClean="0">
                <a:cs typeface="+mn-ea"/>
                <a:sym typeface="+mn-lt"/>
              </a:rPr>
              <a:t>ImageNet-specific 1000-way </a:t>
            </a:r>
            <a:r>
              <a:rPr lang="en-US" altLang="zh-CN" sz="1400" dirty="0">
                <a:cs typeface="+mn-ea"/>
                <a:sym typeface="+mn-lt"/>
              </a:rPr>
              <a:t>classification layer with a </a:t>
            </a:r>
            <a:r>
              <a:rPr lang="en-US" altLang="zh-CN" sz="1400" dirty="0">
                <a:solidFill>
                  <a:srgbClr val="FF0000"/>
                </a:solidFill>
                <a:cs typeface="+mn-ea"/>
                <a:sym typeface="+mn-lt"/>
              </a:rPr>
              <a:t>randomly initialized</a:t>
            </a:r>
          </a:p>
          <a:p>
            <a:pPr defTabSz="609585">
              <a:lnSpc>
                <a:spcPct val="130000"/>
              </a:lnSpc>
            </a:pPr>
            <a:r>
              <a:rPr lang="en-US" altLang="zh-CN" sz="1400" dirty="0">
                <a:cs typeface="+mn-ea"/>
                <a:sym typeface="+mn-lt"/>
              </a:rPr>
              <a:t>(N + 1)-way classification layer (where N is </a:t>
            </a:r>
            <a:r>
              <a:rPr lang="en-US" altLang="zh-CN" sz="1400" dirty="0" smtClean="0">
                <a:cs typeface="+mn-ea"/>
                <a:sym typeface="+mn-lt"/>
              </a:rPr>
              <a:t>the number </a:t>
            </a:r>
            <a:r>
              <a:rPr lang="en-US" altLang="zh-CN" sz="1400" dirty="0">
                <a:cs typeface="+mn-ea"/>
                <a:sym typeface="+mn-lt"/>
              </a:rPr>
              <a:t>of object classes, plus 1 for background), the CNN</a:t>
            </a:r>
          </a:p>
          <a:p>
            <a:pPr defTabSz="609585">
              <a:lnSpc>
                <a:spcPct val="130000"/>
              </a:lnSpc>
            </a:pPr>
            <a:r>
              <a:rPr lang="en-US" altLang="zh-CN" sz="1400" dirty="0">
                <a:cs typeface="+mn-ea"/>
                <a:sym typeface="+mn-lt"/>
              </a:rPr>
              <a:t>architecture is unchanged.</a:t>
            </a:r>
          </a:p>
        </p:txBody>
      </p:sp>
    </p:spTree>
    <p:extLst>
      <p:ext uri="{BB962C8B-B14F-4D97-AF65-F5344CB8AC3E}">
        <p14:creationId xmlns:p14="http://schemas.microsoft.com/office/powerpoint/2010/main" val="404820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1476828" y="1087189"/>
            <a:ext cx="1941557"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2.3. Training</a:t>
            </a:r>
            <a:endParaRPr lang="zh-CN" altLang="en-US" sz="2400" b="1" dirty="0">
              <a:solidFill>
                <a:schemeClr val="accent2"/>
              </a:solidFill>
              <a:cs typeface="+mn-ea"/>
              <a:sym typeface="+mn-lt"/>
            </a:endParaRPr>
          </a:p>
        </p:txBody>
      </p:sp>
      <p:sp>
        <p:nvSpPr>
          <p:cNvPr id="16" name="矩形 15"/>
          <p:cNvSpPr/>
          <p:nvPr/>
        </p:nvSpPr>
        <p:spPr>
          <a:xfrm>
            <a:off x="1476828" y="2097540"/>
            <a:ext cx="2209801" cy="372410"/>
          </a:xfrm>
          <a:prstGeom prst="rect">
            <a:avLst/>
          </a:prstGeom>
        </p:spPr>
        <p:txBody>
          <a:bodyPr wrap="square">
            <a:spAutoFit/>
          </a:bodyPr>
          <a:lstStyle/>
          <a:p>
            <a:pPr defTabSz="609585">
              <a:lnSpc>
                <a:spcPct val="130000"/>
              </a:lnSpc>
            </a:pPr>
            <a:r>
              <a:rPr lang="en-US" altLang="zh-CN" sz="1400" dirty="0" smtClean="0"/>
              <a:t>VOC:</a:t>
            </a:r>
            <a:r>
              <a:rPr lang="en-US" altLang="zh-CN" sz="1400" dirty="0"/>
              <a:t>N = 20</a:t>
            </a:r>
            <a:endParaRPr lang="en-US" altLang="zh-CN" sz="1400" dirty="0">
              <a:cs typeface="+mn-ea"/>
              <a:sym typeface="+mn-lt"/>
            </a:endParaRPr>
          </a:p>
        </p:txBody>
      </p:sp>
      <p:sp>
        <p:nvSpPr>
          <p:cNvPr id="10" name="矩形 9"/>
          <p:cNvSpPr/>
          <p:nvPr/>
        </p:nvSpPr>
        <p:spPr>
          <a:xfrm>
            <a:off x="1476827" y="1704863"/>
            <a:ext cx="3240315" cy="342210"/>
          </a:xfrm>
          <a:prstGeom prst="rect">
            <a:avLst/>
          </a:prstGeom>
        </p:spPr>
        <p:txBody>
          <a:bodyPr wrap="square">
            <a:spAutoFit/>
          </a:bodyPr>
          <a:lstStyle/>
          <a:p>
            <a:pPr defTabSz="609585">
              <a:lnSpc>
                <a:spcPct val="130000"/>
              </a:lnSpc>
            </a:pPr>
            <a:r>
              <a:rPr lang="en-US" altLang="zh-CN" sz="1400" dirty="0">
                <a:cs typeface="+mn-ea"/>
                <a:sym typeface="+mn-lt"/>
              </a:rPr>
              <a:t>2.3.2 Domain-specific </a:t>
            </a:r>
            <a:r>
              <a:rPr lang="en-US" altLang="zh-CN" sz="1400" dirty="0" smtClean="0">
                <a:cs typeface="+mn-ea"/>
                <a:sym typeface="+mn-lt"/>
              </a:rPr>
              <a:t>fine-tuning</a:t>
            </a:r>
            <a:endParaRPr lang="en-US" altLang="zh-CN" sz="1400" dirty="0">
              <a:cs typeface="+mn-ea"/>
              <a:sym typeface="+mn-lt"/>
            </a:endParaRPr>
          </a:p>
        </p:txBody>
      </p:sp>
      <p:sp>
        <p:nvSpPr>
          <p:cNvPr id="20" name="矩形 19"/>
          <p:cNvSpPr/>
          <p:nvPr/>
        </p:nvSpPr>
        <p:spPr>
          <a:xfrm>
            <a:off x="3648527" y="2097540"/>
            <a:ext cx="2209801" cy="342210"/>
          </a:xfrm>
          <a:prstGeom prst="rect">
            <a:avLst/>
          </a:prstGeom>
        </p:spPr>
        <p:txBody>
          <a:bodyPr wrap="square">
            <a:spAutoFit/>
          </a:bodyPr>
          <a:lstStyle/>
          <a:p>
            <a:pPr defTabSz="609585">
              <a:lnSpc>
                <a:spcPct val="130000"/>
              </a:lnSpc>
            </a:pPr>
            <a:r>
              <a:rPr lang="en-US" altLang="zh-CN" sz="1400" dirty="0" smtClean="0"/>
              <a:t>ILSVRC2013:N = 200</a:t>
            </a:r>
            <a:endParaRPr lang="en-US" altLang="zh-CN" sz="1400" dirty="0">
              <a:cs typeface="+mn-ea"/>
              <a:sym typeface="+mn-lt"/>
            </a:endParaRPr>
          </a:p>
        </p:txBody>
      </p:sp>
      <p:sp>
        <p:nvSpPr>
          <p:cNvPr id="21" name="矩形 20"/>
          <p:cNvSpPr/>
          <p:nvPr/>
        </p:nvSpPr>
        <p:spPr>
          <a:xfrm>
            <a:off x="1476826" y="2634220"/>
            <a:ext cx="9089573" cy="622286"/>
          </a:xfrm>
          <a:prstGeom prst="rect">
            <a:avLst/>
          </a:prstGeom>
        </p:spPr>
        <p:txBody>
          <a:bodyPr wrap="square">
            <a:spAutoFit/>
          </a:bodyPr>
          <a:lstStyle/>
          <a:p>
            <a:pPr defTabSz="609585">
              <a:lnSpc>
                <a:spcPct val="130000"/>
              </a:lnSpc>
            </a:pPr>
            <a:r>
              <a:rPr lang="en-US" altLang="zh-CN" sz="1400" dirty="0"/>
              <a:t>We treat all region proposals </a:t>
            </a:r>
            <a:r>
              <a:rPr lang="en-US" altLang="zh-CN" sz="1400" dirty="0" smtClean="0"/>
              <a:t>with </a:t>
            </a:r>
            <a:r>
              <a:rPr lang="en-US" altLang="zh-CN" sz="1400" dirty="0" smtClean="0">
                <a:solidFill>
                  <a:srgbClr val="FF0000"/>
                </a:solidFill>
              </a:rPr>
              <a:t>&gt; </a:t>
            </a:r>
            <a:r>
              <a:rPr lang="en-US" altLang="zh-CN" sz="1400" dirty="0">
                <a:solidFill>
                  <a:srgbClr val="FF0000"/>
                </a:solidFill>
              </a:rPr>
              <a:t>0:5 </a:t>
            </a:r>
            <a:r>
              <a:rPr lang="en-US" altLang="zh-CN" sz="1400" dirty="0" err="1">
                <a:solidFill>
                  <a:srgbClr val="FF0000"/>
                </a:solidFill>
              </a:rPr>
              <a:t>IoU</a:t>
            </a:r>
            <a:r>
              <a:rPr lang="en-US" altLang="zh-CN" sz="1400" dirty="0">
                <a:solidFill>
                  <a:srgbClr val="FF0000"/>
                </a:solidFill>
              </a:rPr>
              <a:t> overlap </a:t>
            </a:r>
            <a:r>
              <a:rPr lang="en-US" altLang="zh-CN" sz="1400" dirty="0"/>
              <a:t>with a ground-truth box as positives for</a:t>
            </a:r>
          </a:p>
          <a:p>
            <a:pPr defTabSz="609585">
              <a:lnSpc>
                <a:spcPct val="130000"/>
              </a:lnSpc>
            </a:pPr>
            <a:r>
              <a:rPr lang="en-US" altLang="zh-CN" sz="1400" dirty="0"/>
              <a:t>that box’s class and the rest as negatives. </a:t>
            </a:r>
            <a:endParaRPr lang="en-US" altLang="zh-CN" sz="1400" dirty="0">
              <a:cs typeface="+mn-ea"/>
              <a:sym typeface="+mn-lt"/>
            </a:endParaRPr>
          </a:p>
        </p:txBody>
      </p:sp>
      <p:sp>
        <p:nvSpPr>
          <p:cNvPr id="22" name="矩形 21"/>
          <p:cNvSpPr/>
          <p:nvPr/>
        </p:nvSpPr>
        <p:spPr>
          <a:xfrm>
            <a:off x="1476828" y="3419243"/>
            <a:ext cx="9089573" cy="652486"/>
          </a:xfrm>
          <a:prstGeom prst="rect">
            <a:avLst/>
          </a:prstGeom>
        </p:spPr>
        <p:txBody>
          <a:bodyPr wrap="square">
            <a:spAutoFit/>
          </a:bodyPr>
          <a:lstStyle/>
          <a:p>
            <a:pPr defTabSz="609585">
              <a:lnSpc>
                <a:spcPct val="130000"/>
              </a:lnSpc>
            </a:pPr>
            <a:r>
              <a:rPr lang="en-US" altLang="zh-CN" sz="1400" dirty="0"/>
              <a:t>We start SGD </a:t>
            </a:r>
            <a:r>
              <a:rPr lang="en-US" altLang="zh-CN" sz="1400" dirty="0" smtClean="0"/>
              <a:t>at a </a:t>
            </a:r>
            <a:r>
              <a:rPr lang="en-US" altLang="zh-CN" sz="1400" dirty="0">
                <a:solidFill>
                  <a:srgbClr val="FF0000"/>
                </a:solidFill>
              </a:rPr>
              <a:t>learning rate of 0.001 </a:t>
            </a:r>
            <a:r>
              <a:rPr lang="en-US" altLang="zh-CN" sz="1400" dirty="0"/>
              <a:t>(1/10th of the initial </a:t>
            </a:r>
            <a:r>
              <a:rPr lang="en-US" altLang="zh-CN" sz="1400" dirty="0" smtClean="0"/>
              <a:t>pre-training rate</a:t>
            </a:r>
            <a:r>
              <a:rPr lang="en-US" altLang="zh-CN" sz="1400" dirty="0"/>
              <a:t>), which allows fine-tuning to make progress while </a:t>
            </a:r>
            <a:r>
              <a:rPr lang="en-US" altLang="zh-CN" sz="1400" dirty="0" smtClean="0"/>
              <a:t>not clobbering </a:t>
            </a:r>
            <a:r>
              <a:rPr lang="en-US" altLang="zh-CN" sz="1400" dirty="0"/>
              <a:t>the initialization. </a:t>
            </a:r>
            <a:endParaRPr lang="en-US" altLang="zh-CN" sz="1400" dirty="0">
              <a:cs typeface="+mn-ea"/>
              <a:sym typeface="+mn-lt"/>
            </a:endParaRPr>
          </a:p>
        </p:txBody>
      </p:sp>
      <p:sp>
        <p:nvSpPr>
          <p:cNvPr id="23" name="矩形 22"/>
          <p:cNvSpPr/>
          <p:nvPr/>
        </p:nvSpPr>
        <p:spPr>
          <a:xfrm>
            <a:off x="1475011" y="4227681"/>
            <a:ext cx="9089573" cy="652486"/>
          </a:xfrm>
          <a:prstGeom prst="rect">
            <a:avLst/>
          </a:prstGeom>
        </p:spPr>
        <p:txBody>
          <a:bodyPr wrap="square">
            <a:spAutoFit/>
          </a:bodyPr>
          <a:lstStyle/>
          <a:p>
            <a:pPr defTabSz="609585">
              <a:lnSpc>
                <a:spcPct val="130000"/>
              </a:lnSpc>
            </a:pPr>
            <a:r>
              <a:rPr lang="en-US" altLang="zh-CN" sz="1400" dirty="0"/>
              <a:t>In each </a:t>
            </a:r>
            <a:r>
              <a:rPr lang="en-US" altLang="zh-CN" sz="1400" dirty="0">
                <a:solidFill>
                  <a:srgbClr val="FF0000"/>
                </a:solidFill>
              </a:rPr>
              <a:t>SGD </a:t>
            </a:r>
            <a:r>
              <a:rPr lang="en-US" altLang="zh-CN" sz="1400" dirty="0" smtClean="0">
                <a:solidFill>
                  <a:srgbClr val="FF0000"/>
                </a:solidFill>
              </a:rPr>
              <a:t>iteration</a:t>
            </a:r>
            <a:r>
              <a:rPr lang="en-US" altLang="zh-CN" sz="1400" dirty="0" smtClean="0">
                <a:solidFill>
                  <a:srgbClr val="FF0000"/>
                </a:solidFill>
                <a:cs typeface="+mn-ea"/>
                <a:sym typeface="+mn-lt"/>
              </a:rPr>
              <a:t> </a:t>
            </a:r>
            <a:r>
              <a:rPr lang="en-US" altLang="zh-CN" sz="1400" dirty="0" smtClean="0"/>
              <a:t>we </a:t>
            </a:r>
            <a:r>
              <a:rPr lang="en-US" altLang="zh-CN" sz="1400" dirty="0" smtClean="0">
                <a:solidFill>
                  <a:srgbClr val="FF0000"/>
                </a:solidFill>
              </a:rPr>
              <a:t>uniformly sample </a:t>
            </a:r>
            <a:r>
              <a:rPr lang="en-US" altLang="zh-CN" sz="1400" dirty="0">
                <a:solidFill>
                  <a:srgbClr val="FF0000"/>
                </a:solidFill>
              </a:rPr>
              <a:t>32 positive windows </a:t>
            </a:r>
            <a:r>
              <a:rPr lang="en-US" altLang="zh-CN" sz="1400" dirty="0"/>
              <a:t>(over all classes) </a:t>
            </a:r>
            <a:r>
              <a:rPr lang="en-US" altLang="zh-CN" sz="1400" dirty="0" smtClean="0"/>
              <a:t>and 96 </a:t>
            </a:r>
            <a:r>
              <a:rPr lang="en-US" altLang="zh-CN" sz="1400" dirty="0"/>
              <a:t>background windows to </a:t>
            </a:r>
            <a:r>
              <a:rPr lang="en-US" altLang="zh-CN" sz="1400" dirty="0">
                <a:solidFill>
                  <a:srgbClr val="FF0000"/>
                </a:solidFill>
              </a:rPr>
              <a:t>construct a mini-batch </a:t>
            </a:r>
            <a:r>
              <a:rPr lang="en-US" altLang="zh-CN" sz="1400" dirty="0"/>
              <a:t>of </a:t>
            </a:r>
            <a:r>
              <a:rPr lang="en-US" altLang="zh-CN" sz="1400" dirty="0" smtClean="0"/>
              <a:t>size 128</a:t>
            </a:r>
            <a:r>
              <a:rPr lang="en-US" altLang="zh-CN" sz="1400" dirty="0"/>
              <a:t>.</a:t>
            </a:r>
            <a:endParaRPr lang="en-US" altLang="zh-CN" sz="1400" dirty="0">
              <a:cs typeface="+mn-ea"/>
              <a:sym typeface="+mn-lt"/>
            </a:endParaRPr>
          </a:p>
        </p:txBody>
      </p:sp>
      <p:sp>
        <p:nvSpPr>
          <p:cNvPr id="24" name="矩形 23"/>
          <p:cNvSpPr/>
          <p:nvPr/>
        </p:nvSpPr>
        <p:spPr>
          <a:xfrm>
            <a:off x="1476828" y="4942328"/>
            <a:ext cx="9771743" cy="372410"/>
          </a:xfrm>
          <a:prstGeom prst="rect">
            <a:avLst/>
          </a:prstGeom>
        </p:spPr>
        <p:txBody>
          <a:bodyPr wrap="square">
            <a:spAutoFit/>
          </a:bodyPr>
          <a:lstStyle/>
          <a:p>
            <a:pPr defTabSz="609585">
              <a:lnSpc>
                <a:spcPct val="130000"/>
              </a:lnSpc>
            </a:pPr>
            <a:r>
              <a:rPr lang="en-US" altLang="zh-CN" sz="1400" dirty="0"/>
              <a:t>We </a:t>
            </a:r>
            <a:r>
              <a:rPr lang="en-US" altLang="zh-CN" sz="1400" dirty="0">
                <a:solidFill>
                  <a:srgbClr val="FF0000"/>
                </a:solidFill>
              </a:rPr>
              <a:t>bias the sampling </a:t>
            </a:r>
            <a:r>
              <a:rPr lang="en-US" altLang="zh-CN" sz="1400" dirty="0"/>
              <a:t>towards positive windows </a:t>
            </a:r>
            <a:r>
              <a:rPr lang="en-US" altLang="zh-CN" sz="1400" dirty="0" smtClean="0"/>
              <a:t>because they </a:t>
            </a:r>
            <a:r>
              <a:rPr lang="en-US" altLang="zh-CN" sz="1400" dirty="0"/>
              <a:t>are extremely rare compared to background.</a:t>
            </a:r>
            <a:endParaRPr lang="en-US" altLang="zh-CN" sz="1400" dirty="0">
              <a:cs typeface="+mn-ea"/>
              <a:sym typeface="+mn-lt"/>
            </a:endParaRPr>
          </a:p>
        </p:txBody>
      </p:sp>
    </p:spTree>
    <p:extLst>
      <p:ext uri="{BB962C8B-B14F-4D97-AF65-F5344CB8AC3E}">
        <p14:creationId xmlns:p14="http://schemas.microsoft.com/office/powerpoint/2010/main" val="132690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1476828" y="1087189"/>
            <a:ext cx="1941557"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2.3. Training</a:t>
            </a:r>
            <a:endParaRPr lang="zh-CN" altLang="en-US" sz="2400" b="1" dirty="0">
              <a:solidFill>
                <a:schemeClr val="accent2"/>
              </a:solidFill>
              <a:cs typeface="+mn-ea"/>
              <a:sym typeface="+mn-lt"/>
            </a:endParaRPr>
          </a:p>
        </p:txBody>
      </p:sp>
      <p:sp>
        <p:nvSpPr>
          <p:cNvPr id="10" name="矩形 9"/>
          <p:cNvSpPr/>
          <p:nvPr/>
        </p:nvSpPr>
        <p:spPr>
          <a:xfrm>
            <a:off x="1476827" y="1704863"/>
            <a:ext cx="3240315" cy="342210"/>
          </a:xfrm>
          <a:prstGeom prst="rect">
            <a:avLst/>
          </a:prstGeom>
        </p:spPr>
        <p:txBody>
          <a:bodyPr wrap="square">
            <a:spAutoFit/>
          </a:bodyPr>
          <a:lstStyle/>
          <a:p>
            <a:pPr defTabSz="609585">
              <a:lnSpc>
                <a:spcPct val="130000"/>
              </a:lnSpc>
            </a:pPr>
            <a:r>
              <a:rPr lang="en-US" altLang="zh-CN" sz="1400" dirty="0" smtClean="0">
                <a:cs typeface="+mn-ea"/>
                <a:sym typeface="+mn-lt"/>
              </a:rPr>
              <a:t>2.3.3 Object </a:t>
            </a:r>
            <a:r>
              <a:rPr lang="en-US" altLang="zh-CN" sz="1400" dirty="0">
                <a:cs typeface="+mn-ea"/>
                <a:sym typeface="+mn-lt"/>
              </a:rPr>
              <a:t>category classifiers. </a:t>
            </a:r>
          </a:p>
        </p:txBody>
      </p:sp>
      <p:sp>
        <p:nvSpPr>
          <p:cNvPr id="12" name="矩形 11"/>
          <p:cNvSpPr/>
          <p:nvPr/>
        </p:nvSpPr>
        <p:spPr>
          <a:xfrm>
            <a:off x="1476826" y="2613953"/>
            <a:ext cx="9568545" cy="652486"/>
          </a:xfrm>
          <a:prstGeom prst="rect">
            <a:avLst/>
          </a:prstGeom>
        </p:spPr>
        <p:txBody>
          <a:bodyPr wrap="square">
            <a:spAutoFit/>
          </a:bodyPr>
          <a:lstStyle/>
          <a:p>
            <a:pPr defTabSz="609585">
              <a:lnSpc>
                <a:spcPct val="130000"/>
              </a:lnSpc>
            </a:pPr>
            <a:r>
              <a:rPr lang="en-US" altLang="zh-CN" sz="1400" dirty="0" smtClean="0">
                <a:cs typeface="+mn-ea"/>
                <a:sym typeface="+mn-lt"/>
              </a:rPr>
              <a:t>It’s </a:t>
            </a:r>
            <a:r>
              <a:rPr lang="en-US" altLang="zh-CN" sz="1400" dirty="0">
                <a:cs typeface="+mn-ea"/>
                <a:sym typeface="+mn-lt"/>
              </a:rPr>
              <a:t>clear that an image </a:t>
            </a:r>
            <a:r>
              <a:rPr lang="en-US" altLang="zh-CN" sz="1400" dirty="0" smtClean="0">
                <a:cs typeface="+mn-ea"/>
                <a:sym typeface="+mn-lt"/>
              </a:rPr>
              <a:t>region tightly </a:t>
            </a:r>
            <a:r>
              <a:rPr lang="en-US" altLang="zh-CN" sz="1400" dirty="0">
                <a:cs typeface="+mn-ea"/>
                <a:sym typeface="+mn-lt"/>
              </a:rPr>
              <a:t>enclosing a car should be a </a:t>
            </a:r>
            <a:r>
              <a:rPr lang="en-US" altLang="zh-CN" sz="1400" dirty="0">
                <a:solidFill>
                  <a:srgbClr val="FF0000"/>
                </a:solidFill>
                <a:cs typeface="+mn-ea"/>
                <a:sym typeface="+mn-lt"/>
              </a:rPr>
              <a:t>positive example</a:t>
            </a:r>
            <a:r>
              <a:rPr lang="en-US" altLang="zh-CN" sz="1400" dirty="0">
                <a:cs typeface="+mn-ea"/>
                <a:sym typeface="+mn-lt"/>
              </a:rPr>
              <a:t>. </a:t>
            </a:r>
            <a:r>
              <a:rPr lang="en-US" altLang="zh-CN" sz="1400" dirty="0" smtClean="0">
                <a:cs typeface="+mn-ea"/>
                <a:sym typeface="+mn-lt"/>
              </a:rPr>
              <a:t>Similarly, it’s </a:t>
            </a:r>
            <a:r>
              <a:rPr lang="en-US" altLang="zh-CN" sz="1400" dirty="0">
                <a:cs typeface="+mn-ea"/>
                <a:sym typeface="+mn-lt"/>
              </a:rPr>
              <a:t>clear that a background region, which has </a:t>
            </a:r>
            <a:r>
              <a:rPr lang="en-US" altLang="zh-CN" sz="1400" dirty="0" smtClean="0">
                <a:cs typeface="+mn-ea"/>
                <a:sym typeface="+mn-lt"/>
              </a:rPr>
              <a:t>nothing to </a:t>
            </a:r>
            <a:r>
              <a:rPr lang="en-US" altLang="zh-CN" sz="1400" dirty="0">
                <a:cs typeface="+mn-ea"/>
                <a:sym typeface="+mn-lt"/>
              </a:rPr>
              <a:t>do with cars, should be a </a:t>
            </a:r>
            <a:r>
              <a:rPr lang="en-US" altLang="zh-CN" sz="1400" dirty="0">
                <a:solidFill>
                  <a:srgbClr val="FF0000"/>
                </a:solidFill>
                <a:cs typeface="+mn-ea"/>
                <a:sym typeface="+mn-lt"/>
              </a:rPr>
              <a:t>negative example</a:t>
            </a:r>
            <a:r>
              <a:rPr lang="en-US" altLang="zh-CN" sz="1400" dirty="0">
                <a:cs typeface="+mn-ea"/>
                <a:sym typeface="+mn-lt"/>
              </a:rPr>
              <a:t>.</a:t>
            </a:r>
          </a:p>
        </p:txBody>
      </p:sp>
      <p:sp>
        <p:nvSpPr>
          <p:cNvPr id="13" name="矩形 12"/>
          <p:cNvSpPr/>
          <p:nvPr/>
        </p:nvSpPr>
        <p:spPr>
          <a:xfrm>
            <a:off x="1476828" y="2203082"/>
            <a:ext cx="5054601" cy="372410"/>
          </a:xfrm>
          <a:prstGeom prst="rect">
            <a:avLst/>
          </a:prstGeom>
        </p:spPr>
        <p:txBody>
          <a:bodyPr wrap="square">
            <a:spAutoFit/>
          </a:bodyPr>
          <a:lstStyle/>
          <a:p>
            <a:pPr defTabSz="609585">
              <a:lnSpc>
                <a:spcPct val="130000"/>
              </a:lnSpc>
            </a:pPr>
            <a:r>
              <a:rPr lang="en-US" altLang="zh-CN" sz="1400" dirty="0">
                <a:cs typeface="+mn-ea"/>
                <a:sym typeface="+mn-lt"/>
              </a:rPr>
              <a:t>Consider training a </a:t>
            </a:r>
            <a:r>
              <a:rPr lang="en-US" altLang="zh-CN" sz="1400" dirty="0">
                <a:solidFill>
                  <a:srgbClr val="FF0000"/>
                </a:solidFill>
                <a:cs typeface="+mn-ea"/>
                <a:sym typeface="+mn-lt"/>
              </a:rPr>
              <a:t>binary classifier </a:t>
            </a:r>
            <a:r>
              <a:rPr lang="en-US" altLang="zh-CN" sz="1400" dirty="0">
                <a:cs typeface="+mn-ea"/>
                <a:sym typeface="+mn-lt"/>
              </a:rPr>
              <a:t>to detect cars. </a:t>
            </a:r>
          </a:p>
        </p:txBody>
      </p:sp>
      <p:sp>
        <p:nvSpPr>
          <p:cNvPr id="14" name="矩形 13"/>
          <p:cNvSpPr/>
          <p:nvPr/>
        </p:nvSpPr>
        <p:spPr>
          <a:xfrm>
            <a:off x="1476825" y="3368776"/>
            <a:ext cx="9568545" cy="372410"/>
          </a:xfrm>
          <a:prstGeom prst="rect">
            <a:avLst/>
          </a:prstGeom>
        </p:spPr>
        <p:txBody>
          <a:bodyPr wrap="square">
            <a:spAutoFit/>
          </a:bodyPr>
          <a:lstStyle/>
          <a:p>
            <a:pPr defTabSz="609585">
              <a:lnSpc>
                <a:spcPct val="130000"/>
              </a:lnSpc>
            </a:pPr>
            <a:r>
              <a:rPr lang="en-US" altLang="zh-CN" sz="1400" dirty="0">
                <a:cs typeface="+mn-ea"/>
                <a:sym typeface="+mn-lt"/>
              </a:rPr>
              <a:t>We found that selecting this threshold </a:t>
            </a:r>
            <a:r>
              <a:rPr lang="en-US" altLang="zh-CN" sz="1400" dirty="0" smtClean="0">
                <a:cs typeface="+mn-ea"/>
                <a:sym typeface="+mn-lt"/>
              </a:rPr>
              <a:t>carefully is </a:t>
            </a:r>
            <a:r>
              <a:rPr lang="en-US" altLang="zh-CN" sz="1400" dirty="0">
                <a:cs typeface="+mn-ea"/>
                <a:sym typeface="+mn-lt"/>
              </a:rPr>
              <a:t>important.</a:t>
            </a:r>
          </a:p>
        </p:txBody>
      </p:sp>
      <p:sp>
        <p:nvSpPr>
          <p:cNvPr id="15" name="矩形 14"/>
          <p:cNvSpPr/>
          <p:nvPr/>
        </p:nvSpPr>
        <p:spPr>
          <a:xfrm>
            <a:off x="1476828" y="3833319"/>
            <a:ext cx="9568545" cy="342210"/>
          </a:xfrm>
          <a:prstGeom prst="rect">
            <a:avLst/>
          </a:prstGeom>
        </p:spPr>
        <p:txBody>
          <a:bodyPr wrap="square">
            <a:spAutoFit/>
          </a:bodyPr>
          <a:lstStyle/>
          <a:p>
            <a:pPr defTabSz="609585">
              <a:lnSpc>
                <a:spcPct val="130000"/>
              </a:lnSpc>
            </a:pPr>
            <a:r>
              <a:rPr lang="en-US" altLang="zh-CN" sz="1400" dirty="0" smtClean="0">
                <a:cs typeface="+mn-ea"/>
                <a:sym typeface="+mn-lt"/>
              </a:rPr>
              <a:t>Positive </a:t>
            </a:r>
            <a:r>
              <a:rPr lang="en-US" altLang="zh-CN" sz="1400" dirty="0">
                <a:cs typeface="+mn-ea"/>
                <a:sym typeface="+mn-lt"/>
              </a:rPr>
              <a:t>examples are defined simply to be </a:t>
            </a:r>
            <a:r>
              <a:rPr lang="en-US" altLang="zh-CN" sz="1400" dirty="0" smtClean="0">
                <a:cs typeface="+mn-ea"/>
                <a:sym typeface="+mn-lt"/>
              </a:rPr>
              <a:t>the </a:t>
            </a:r>
            <a:r>
              <a:rPr lang="en-US" altLang="zh-CN" sz="1400" dirty="0" smtClean="0">
                <a:solidFill>
                  <a:srgbClr val="FF0000"/>
                </a:solidFill>
                <a:cs typeface="+mn-ea"/>
                <a:sym typeface="+mn-lt"/>
              </a:rPr>
              <a:t>ground-truth </a:t>
            </a:r>
            <a:r>
              <a:rPr lang="en-US" altLang="zh-CN" sz="1400" dirty="0">
                <a:solidFill>
                  <a:srgbClr val="FF0000"/>
                </a:solidFill>
                <a:cs typeface="+mn-ea"/>
                <a:sym typeface="+mn-lt"/>
              </a:rPr>
              <a:t>bounding boxes </a:t>
            </a:r>
            <a:r>
              <a:rPr lang="en-US" altLang="zh-CN" sz="1400" dirty="0">
                <a:cs typeface="+mn-ea"/>
                <a:sym typeface="+mn-lt"/>
              </a:rPr>
              <a:t>for each class</a:t>
            </a:r>
          </a:p>
        </p:txBody>
      </p:sp>
      <p:sp>
        <p:nvSpPr>
          <p:cNvPr id="17" name="矩形 16"/>
          <p:cNvSpPr/>
          <p:nvPr/>
        </p:nvSpPr>
        <p:spPr>
          <a:xfrm>
            <a:off x="1476828" y="4277866"/>
            <a:ext cx="9568545" cy="342210"/>
          </a:xfrm>
          <a:prstGeom prst="rect">
            <a:avLst/>
          </a:prstGeom>
        </p:spPr>
        <p:txBody>
          <a:bodyPr wrap="square">
            <a:spAutoFit/>
          </a:bodyPr>
          <a:lstStyle/>
          <a:p>
            <a:pPr defTabSz="609585">
              <a:lnSpc>
                <a:spcPct val="130000"/>
              </a:lnSpc>
            </a:pPr>
            <a:r>
              <a:rPr lang="en-US" altLang="zh-CN" sz="1400" dirty="0" smtClean="0">
                <a:cs typeface="+mn-ea"/>
                <a:sym typeface="+mn-lt"/>
              </a:rPr>
              <a:t>Since the training </a:t>
            </a:r>
            <a:r>
              <a:rPr lang="en-US" altLang="zh-CN" sz="1400" dirty="0">
                <a:cs typeface="+mn-ea"/>
                <a:sym typeface="+mn-lt"/>
              </a:rPr>
              <a:t>data is too large to fit in memory, we adopt </a:t>
            </a:r>
            <a:r>
              <a:rPr lang="en-US" altLang="zh-CN" sz="1400" dirty="0" smtClean="0">
                <a:cs typeface="+mn-ea"/>
                <a:sym typeface="+mn-lt"/>
              </a:rPr>
              <a:t>the </a:t>
            </a:r>
            <a:r>
              <a:rPr lang="en-US" altLang="zh-CN" sz="1400" dirty="0" smtClean="0">
                <a:solidFill>
                  <a:srgbClr val="FF0000"/>
                </a:solidFill>
                <a:cs typeface="+mn-ea"/>
                <a:sym typeface="+mn-lt"/>
              </a:rPr>
              <a:t>standard </a:t>
            </a:r>
            <a:r>
              <a:rPr lang="en-US" altLang="zh-CN" sz="1400" dirty="0">
                <a:solidFill>
                  <a:srgbClr val="FF0000"/>
                </a:solidFill>
                <a:cs typeface="+mn-ea"/>
                <a:sym typeface="+mn-lt"/>
              </a:rPr>
              <a:t>hard negative </a:t>
            </a:r>
            <a:r>
              <a:rPr lang="en-US" altLang="zh-CN" sz="1400" dirty="0">
                <a:cs typeface="+mn-ea"/>
                <a:sym typeface="+mn-lt"/>
              </a:rPr>
              <a:t>mining </a:t>
            </a:r>
            <a:r>
              <a:rPr lang="en-US" altLang="zh-CN" sz="1400" dirty="0" smtClean="0">
                <a:cs typeface="+mn-ea"/>
                <a:sym typeface="+mn-lt"/>
              </a:rPr>
              <a:t>method.</a:t>
            </a:r>
            <a:endParaRPr lang="en-US" altLang="zh-CN" sz="1400" dirty="0">
              <a:cs typeface="+mn-ea"/>
              <a:sym typeface="+mn-lt"/>
            </a:endParaRPr>
          </a:p>
        </p:txBody>
      </p:sp>
      <p:sp>
        <p:nvSpPr>
          <p:cNvPr id="18" name="矩形 17"/>
          <p:cNvSpPr/>
          <p:nvPr/>
        </p:nvSpPr>
        <p:spPr>
          <a:xfrm>
            <a:off x="1476824" y="4722413"/>
            <a:ext cx="9568545" cy="652486"/>
          </a:xfrm>
          <a:prstGeom prst="rect">
            <a:avLst/>
          </a:prstGeom>
        </p:spPr>
        <p:txBody>
          <a:bodyPr wrap="square">
            <a:spAutoFit/>
          </a:bodyPr>
          <a:lstStyle/>
          <a:p>
            <a:pPr defTabSz="609585">
              <a:lnSpc>
                <a:spcPct val="130000"/>
              </a:lnSpc>
            </a:pPr>
            <a:r>
              <a:rPr lang="en-US" altLang="zh-CN" sz="1400" dirty="0">
                <a:cs typeface="+mn-ea"/>
                <a:sym typeface="+mn-lt"/>
              </a:rPr>
              <a:t>Hard </a:t>
            </a:r>
            <a:r>
              <a:rPr lang="en-US" altLang="zh-CN" sz="1400" dirty="0" smtClean="0">
                <a:cs typeface="+mn-ea"/>
                <a:sym typeface="+mn-lt"/>
              </a:rPr>
              <a:t>negative mining </a:t>
            </a:r>
            <a:r>
              <a:rPr lang="en-US" altLang="zh-CN" sz="1400" dirty="0">
                <a:cs typeface="+mn-ea"/>
                <a:sym typeface="+mn-lt"/>
              </a:rPr>
              <a:t>converges quickly and in practice </a:t>
            </a:r>
            <a:r>
              <a:rPr lang="en-US" altLang="zh-CN" sz="1400" dirty="0" err="1">
                <a:cs typeface="+mn-ea"/>
                <a:sym typeface="+mn-lt"/>
              </a:rPr>
              <a:t>mAP</a:t>
            </a:r>
            <a:r>
              <a:rPr lang="en-US" altLang="zh-CN" sz="1400" dirty="0">
                <a:cs typeface="+mn-ea"/>
                <a:sym typeface="+mn-lt"/>
              </a:rPr>
              <a:t> </a:t>
            </a:r>
            <a:r>
              <a:rPr lang="en-US" altLang="zh-CN" sz="1400" dirty="0" smtClean="0">
                <a:cs typeface="+mn-ea"/>
                <a:sym typeface="+mn-lt"/>
              </a:rPr>
              <a:t>stops increasing </a:t>
            </a:r>
            <a:r>
              <a:rPr lang="en-US" altLang="zh-CN" sz="1400" dirty="0">
                <a:cs typeface="+mn-ea"/>
                <a:sym typeface="+mn-lt"/>
              </a:rPr>
              <a:t>after only a single pass over all images.</a:t>
            </a:r>
          </a:p>
        </p:txBody>
      </p:sp>
    </p:spTree>
    <p:extLst>
      <p:ext uri="{BB962C8B-B14F-4D97-AF65-F5344CB8AC3E}">
        <p14:creationId xmlns:p14="http://schemas.microsoft.com/office/powerpoint/2010/main" val="151286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617843" y="971297"/>
            <a:ext cx="5516254"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smtClean="0">
                <a:solidFill>
                  <a:schemeClr val="accent2"/>
                </a:solidFill>
                <a:cs typeface="+mn-ea"/>
                <a:sym typeface="+mn-lt"/>
              </a:rPr>
              <a:t>2.4 </a:t>
            </a:r>
            <a:r>
              <a:rPr lang="en-US" altLang="zh-CN" sz="2400" b="1" dirty="0">
                <a:solidFill>
                  <a:schemeClr val="accent2"/>
                </a:solidFill>
                <a:cs typeface="+mn-ea"/>
                <a:sym typeface="+mn-lt"/>
              </a:rPr>
              <a:t>Results on PASCAL VOC 201012. </a:t>
            </a:r>
          </a:p>
        </p:txBody>
      </p:sp>
      <p:sp>
        <p:nvSpPr>
          <p:cNvPr id="16" name="矩形 15"/>
          <p:cNvSpPr/>
          <p:nvPr/>
        </p:nvSpPr>
        <p:spPr>
          <a:xfrm>
            <a:off x="1476827" y="1554669"/>
            <a:ext cx="9234715" cy="622286"/>
          </a:xfrm>
          <a:prstGeom prst="rect">
            <a:avLst/>
          </a:prstGeom>
        </p:spPr>
        <p:txBody>
          <a:bodyPr wrap="square">
            <a:spAutoFit/>
          </a:bodyPr>
          <a:lstStyle/>
          <a:p>
            <a:pPr defTabSz="609585">
              <a:lnSpc>
                <a:spcPct val="130000"/>
              </a:lnSpc>
            </a:pPr>
            <a:r>
              <a:rPr lang="en-US" altLang="zh-CN" sz="1400" dirty="0">
                <a:cs typeface="+mn-ea"/>
                <a:sym typeface="+mn-lt"/>
              </a:rPr>
              <a:t>For final results on </a:t>
            </a:r>
            <a:r>
              <a:rPr lang="en-US" altLang="zh-CN" sz="1400" dirty="0" smtClean="0">
                <a:cs typeface="+mn-ea"/>
                <a:sym typeface="+mn-lt"/>
              </a:rPr>
              <a:t>the VOC </a:t>
            </a:r>
            <a:r>
              <a:rPr lang="en-US" altLang="zh-CN" sz="1400" dirty="0">
                <a:cs typeface="+mn-ea"/>
                <a:sym typeface="+mn-lt"/>
              </a:rPr>
              <a:t>2010-12 datasets, we fine-tuned the CNN on </a:t>
            </a:r>
            <a:r>
              <a:rPr lang="en-US" altLang="zh-CN" sz="1400" dirty="0" smtClean="0">
                <a:cs typeface="+mn-ea"/>
                <a:sym typeface="+mn-lt"/>
              </a:rPr>
              <a:t>VOC 2012 </a:t>
            </a:r>
            <a:r>
              <a:rPr lang="en-US" altLang="zh-CN" sz="1400" dirty="0">
                <a:cs typeface="+mn-ea"/>
                <a:sym typeface="+mn-lt"/>
              </a:rPr>
              <a:t>train and </a:t>
            </a:r>
            <a:r>
              <a:rPr lang="en-US" altLang="zh-CN" sz="1400" dirty="0" smtClean="0">
                <a:solidFill>
                  <a:srgbClr val="FF0000"/>
                </a:solidFill>
                <a:cs typeface="+mn-ea"/>
                <a:sym typeface="+mn-lt"/>
              </a:rPr>
              <a:t>optimized our detection SVMs on VOC 2012 </a:t>
            </a:r>
            <a:r>
              <a:rPr lang="en-US" altLang="zh-CN" sz="1400" dirty="0" err="1" smtClean="0">
                <a:solidFill>
                  <a:srgbClr val="FF0000"/>
                </a:solidFill>
                <a:cs typeface="+mn-ea"/>
                <a:sym typeface="+mn-lt"/>
              </a:rPr>
              <a:t>trainval</a:t>
            </a:r>
            <a:r>
              <a:rPr lang="en-US" altLang="zh-CN" sz="1400" dirty="0" smtClean="0">
                <a:solidFill>
                  <a:srgbClr val="FF0000"/>
                </a:solidFill>
                <a:cs typeface="+mn-ea"/>
                <a:sym typeface="+mn-lt"/>
              </a:rPr>
              <a:t>.</a:t>
            </a:r>
            <a:endParaRPr lang="en-US" altLang="zh-CN" sz="1400" dirty="0">
              <a:solidFill>
                <a:srgbClr val="FF0000"/>
              </a:solidFill>
              <a:cs typeface="+mn-ea"/>
              <a:sym typeface="+mn-lt"/>
            </a:endParaRPr>
          </a:p>
        </p:txBody>
      </p:sp>
      <p:pic>
        <p:nvPicPr>
          <p:cNvPr id="5" name="图片 4"/>
          <p:cNvPicPr>
            <a:picLocks noChangeAspect="1"/>
          </p:cNvPicPr>
          <p:nvPr/>
        </p:nvPicPr>
        <p:blipFill>
          <a:blip r:embed="rId3"/>
          <a:stretch>
            <a:fillRect/>
          </a:stretch>
        </p:blipFill>
        <p:spPr>
          <a:xfrm>
            <a:off x="812799" y="2276637"/>
            <a:ext cx="10286827" cy="1805269"/>
          </a:xfrm>
          <a:prstGeom prst="rect">
            <a:avLst/>
          </a:prstGeom>
        </p:spPr>
      </p:pic>
      <p:sp>
        <p:nvSpPr>
          <p:cNvPr id="19" name="矩形 18"/>
          <p:cNvSpPr/>
          <p:nvPr/>
        </p:nvSpPr>
        <p:spPr>
          <a:xfrm>
            <a:off x="1476828" y="4219335"/>
            <a:ext cx="9633946" cy="1212640"/>
          </a:xfrm>
          <a:prstGeom prst="rect">
            <a:avLst/>
          </a:prstGeom>
        </p:spPr>
        <p:txBody>
          <a:bodyPr wrap="square">
            <a:spAutoFit/>
          </a:bodyPr>
          <a:lstStyle/>
          <a:p>
            <a:pPr defTabSz="609585">
              <a:lnSpc>
                <a:spcPct val="130000"/>
              </a:lnSpc>
            </a:pPr>
            <a:r>
              <a:rPr lang="en-US" altLang="zh-CN" sz="1400" dirty="0">
                <a:cs typeface="+mn-ea"/>
                <a:sym typeface="+mn-lt"/>
              </a:rPr>
              <a:t>Classification is performed with a </a:t>
            </a:r>
            <a:r>
              <a:rPr lang="en-US" altLang="zh-CN" sz="1400" dirty="0" smtClean="0">
                <a:cs typeface="+mn-ea"/>
                <a:sym typeface="+mn-lt"/>
              </a:rPr>
              <a:t>histogram intersection </a:t>
            </a:r>
            <a:r>
              <a:rPr lang="en-US" altLang="zh-CN" sz="1400" dirty="0">
                <a:cs typeface="+mn-ea"/>
                <a:sym typeface="+mn-lt"/>
              </a:rPr>
              <a:t>kernel SVM. Compared to their multi-feature,</a:t>
            </a:r>
          </a:p>
          <a:p>
            <a:pPr defTabSz="609585">
              <a:lnSpc>
                <a:spcPct val="130000"/>
              </a:lnSpc>
            </a:pPr>
            <a:r>
              <a:rPr lang="en-US" altLang="zh-CN" sz="1400" dirty="0">
                <a:cs typeface="+mn-ea"/>
                <a:sym typeface="+mn-lt"/>
              </a:rPr>
              <a:t>non-linear kernel SVM approach, we achieve a </a:t>
            </a:r>
            <a:r>
              <a:rPr lang="en-US" altLang="zh-CN" sz="1400" dirty="0">
                <a:solidFill>
                  <a:srgbClr val="FF0000"/>
                </a:solidFill>
                <a:cs typeface="+mn-ea"/>
                <a:sym typeface="+mn-lt"/>
              </a:rPr>
              <a:t>large </a:t>
            </a:r>
            <a:r>
              <a:rPr lang="en-US" altLang="zh-CN" sz="1400" dirty="0" smtClean="0">
                <a:solidFill>
                  <a:srgbClr val="FF0000"/>
                </a:solidFill>
                <a:cs typeface="+mn-ea"/>
                <a:sym typeface="+mn-lt"/>
              </a:rPr>
              <a:t>improvement in </a:t>
            </a:r>
            <a:r>
              <a:rPr lang="en-US" altLang="zh-CN" sz="1400" dirty="0" err="1">
                <a:solidFill>
                  <a:srgbClr val="FF0000"/>
                </a:solidFill>
                <a:cs typeface="+mn-ea"/>
                <a:sym typeface="+mn-lt"/>
              </a:rPr>
              <a:t>mAP</a:t>
            </a:r>
            <a:r>
              <a:rPr lang="en-US" altLang="zh-CN" sz="1400" dirty="0">
                <a:cs typeface="+mn-ea"/>
                <a:sym typeface="+mn-lt"/>
              </a:rPr>
              <a:t>, from 35.1% to 53.7% </a:t>
            </a:r>
            <a:r>
              <a:rPr lang="en-US" altLang="zh-CN" sz="1400" dirty="0" err="1">
                <a:cs typeface="+mn-ea"/>
                <a:sym typeface="+mn-lt"/>
              </a:rPr>
              <a:t>mAP</a:t>
            </a:r>
            <a:r>
              <a:rPr lang="en-US" altLang="zh-CN" sz="1400" dirty="0">
                <a:cs typeface="+mn-ea"/>
                <a:sym typeface="+mn-lt"/>
              </a:rPr>
              <a:t>, while </a:t>
            </a:r>
            <a:r>
              <a:rPr lang="en-US" altLang="zh-CN" sz="1400" dirty="0" smtClean="0">
                <a:cs typeface="+mn-ea"/>
                <a:sym typeface="+mn-lt"/>
              </a:rPr>
              <a:t>also being </a:t>
            </a:r>
            <a:r>
              <a:rPr lang="en-US" altLang="zh-CN" sz="1400" dirty="0">
                <a:cs typeface="+mn-ea"/>
                <a:sym typeface="+mn-lt"/>
              </a:rPr>
              <a:t>much faster (Section 2.2). Our method achieves </a:t>
            </a:r>
            <a:r>
              <a:rPr lang="en-US" altLang="zh-CN" sz="1400" dirty="0" smtClean="0">
                <a:cs typeface="+mn-ea"/>
                <a:sym typeface="+mn-lt"/>
              </a:rPr>
              <a:t>similar performance </a:t>
            </a:r>
            <a:r>
              <a:rPr lang="en-US" altLang="zh-CN" sz="1400" dirty="0">
                <a:cs typeface="+mn-ea"/>
                <a:sym typeface="+mn-lt"/>
              </a:rPr>
              <a:t>(53.3% </a:t>
            </a:r>
            <a:r>
              <a:rPr lang="en-US" altLang="zh-CN" sz="1400" dirty="0" err="1">
                <a:cs typeface="+mn-ea"/>
                <a:sym typeface="+mn-lt"/>
              </a:rPr>
              <a:t>mAP</a:t>
            </a:r>
            <a:r>
              <a:rPr lang="en-US" altLang="zh-CN" sz="1400" dirty="0">
                <a:cs typeface="+mn-ea"/>
                <a:sym typeface="+mn-lt"/>
              </a:rPr>
              <a:t>) on VOC 2011/12 test</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89080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00</a:t>
            </a:r>
            <a:endParaRPr lang="zh-CN" altLang="en-US" dirty="0"/>
          </a:p>
        </p:txBody>
      </p:sp>
      <p:sp>
        <p:nvSpPr>
          <p:cNvPr id="3" name="文本占位符 2"/>
          <p:cNvSpPr>
            <a:spLocks noGrp="1"/>
          </p:cNvSpPr>
          <p:nvPr>
            <p:ph type="body" sz="quarter" idx="11"/>
          </p:nvPr>
        </p:nvSpPr>
        <p:spPr/>
        <p:txBody>
          <a:bodyPr/>
          <a:lstStyle/>
          <a:p>
            <a:r>
              <a:rPr lang="en-US" altLang="zh-CN" dirty="0"/>
              <a:t>Abstract</a:t>
            </a:r>
            <a:endParaRPr lang="zh-CN" altLang="en-US"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
        <p:nvSpPr>
          <p:cNvPr id="9" name="矩形 8"/>
          <p:cNvSpPr/>
          <p:nvPr/>
        </p:nvSpPr>
        <p:spPr>
          <a:xfrm>
            <a:off x="812800" y="1725775"/>
            <a:ext cx="2470727" cy="652486"/>
          </a:xfrm>
          <a:prstGeom prst="rect">
            <a:avLst/>
          </a:prstGeom>
        </p:spPr>
        <p:txBody>
          <a:bodyPr wrap="square">
            <a:spAutoFit/>
          </a:bodyPr>
          <a:lstStyle/>
          <a:p>
            <a:pPr defTabSz="609585">
              <a:lnSpc>
                <a:spcPct val="130000"/>
              </a:lnSpc>
            </a:pPr>
            <a:r>
              <a:rPr lang="en-US" altLang="zh-CN" sz="1400" dirty="0" smtClean="0">
                <a:cs typeface="+mn-ea"/>
                <a:sym typeface="+mn-lt"/>
              </a:rPr>
              <a:t>previous</a:t>
            </a:r>
          </a:p>
          <a:p>
            <a:pPr defTabSz="609585">
              <a:lnSpc>
                <a:spcPct val="130000"/>
              </a:lnSpc>
            </a:pPr>
            <a:r>
              <a:rPr lang="en-US" altLang="zh-CN" sz="1400" dirty="0" smtClean="0">
                <a:cs typeface="+mn-ea"/>
                <a:sym typeface="+mn-lt"/>
              </a:rPr>
              <a:t>best-performing </a:t>
            </a:r>
            <a:r>
              <a:rPr lang="en-US" altLang="zh-CN" sz="1400" dirty="0">
                <a:cs typeface="+mn-ea"/>
                <a:sym typeface="+mn-lt"/>
              </a:rPr>
              <a:t>methods</a:t>
            </a:r>
            <a:endParaRPr lang="zh-CN" altLang="en-US" sz="1400" dirty="0">
              <a:cs typeface="+mn-ea"/>
              <a:sym typeface="+mn-lt"/>
            </a:endParaRPr>
          </a:p>
        </p:txBody>
      </p:sp>
      <p:sp>
        <p:nvSpPr>
          <p:cNvPr id="5" name="左大括号 4"/>
          <p:cNvSpPr/>
          <p:nvPr/>
        </p:nvSpPr>
        <p:spPr>
          <a:xfrm>
            <a:off x="3215871" y="1442728"/>
            <a:ext cx="135312" cy="1218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3403601" y="1345065"/>
            <a:ext cx="2540000" cy="372410"/>
          </a:xfrm>
          <a:prstGeom prst="rect">
            <a:avLst/>
          </a:prstGeom>
        </p:spPr>
        <p:txBody>
          <a:bodyPr wrap="square">
            <a:spAutoFit/>
          </a:bodyPr>
          <a:lstStyle/>
          <a:p>
            <a:pPr defTabSz="609585">
              <a:lnSpc>
                <a:spcPct val="130000"/>
              </a:lnSpc>
            </a:pPr>
            <a:r>
              <a:rPr lang="en-US" altLang="zh-CN" sz="1400" dirty="0">
                <a:cs typeface="+mn-ea"/>
                <a:sym typeface="+mn-lt"/>
              </a:rPr>
              <a:t>complex </a:t>
            </a:r>
            <a:r>
              <a:rPr lang="en-US" altLang="zh-CN" sz="1400" dirty="0" smtClean="0">
                <a:cs typeface="+mn-ea"/>
                <a:sym typeface="+mn-lt"/>
              </a:rPr>
              <a:t>ensemble systems</a:t>
            </a:r>
            <a:endParaRPr lang="zh-CN" altLang="en-US" sz="1400" dirty="0">
              <a:cs typeface="+mn-ea"/>
              <a:sym typeface="+mn-lt"/>
            </a:endParaRPr>
          </a:p>
        </p:txBody>
      </p:sp>
      <p:sp>
        <p:nvSpPr>
          <p:cNvPr id="12" name="矩形 11"/>
          <p:cNvSpPr/>
          <p:nvPr/>
        </p:nvSpPr>
        <p:spPr>
          <a:xfrm>
            <a:off x="3390209" y="2302646"/>
            <a:ext cx="6792882" cy="342210"/>
          </a:xfrm>
          <a:prstGeom prst="rect">
            <a:avLst/>
          </a:prstGeom>
        </p:spPr>
        <p:txBody>
          <a:bodyPr wrap="square">
            <a:spAutoFit/>
          </a:bodyPr>
          <a:lstStyle/>
          <a:p>
            <a:pPr defTabSz="609585">
              <a:lnSpc>
                <a:spcPct val="130000"/>
              </a:lnSpc>
            </a:pPr>
            <a:r>
              <a:rPr lang="en-US" altLang="zh-CN" sz="1400" dirty="0">
                <a:cs typeface="+mn-ea"/>
                <a:sym typeface="+mn-lt"/>
              </a:rPr>
              <a:t>combine multiple </a:t>
            </a:r>
            <a:r>
              <a:rPr lang="en-US" altLang="zh-CN" sz="1400" dirty="0" smtClean="0">
                <a:solidFill>
                  <a:srgbClr val="FF0000"/>
                </a:solidFill>
                <a:cs typeface="+mn-ea"/>
                <a:sym typeface="+mn-lt"/>
              </a:rPr>
              <a:t>low-level image </a:t>
            </a:r>
            <a:r>
              <a:rPr lang="en-US" altLang="zh-CN" sz="1400" dirty="0">
                <a:solidFill>
                  <a:srgbClr val="FF0000"/>
                </a:solidFill>
                <a:cs typeface="+mn-ea"/>
                <a:sym typeface="+mn-lt"/>
              </a:rPr>
              <a:t>features </a:t>
            </a:r>
            <a:r>
              <a:rPr lang="en-US" altLang="zh-CN" sz="1400" dirty="0">
                <a:cs typeface="+mn-ea"/>
                <a:sym typeface="+mn-lt"/>
              </a:rPr>
              <a:t>with </a:t>
            </a:r>
            <a:r>
              <a:rPr lang="en-US" altLang="zh-CN" sz="1400" dirty="0">
                <a:solidFill>
                  <a:srgbClr val="FF0000"/>
                </a:solidFill>
                <a:cs typeface="+mn-ea"/>
                <a:sym typeface="+mn-lt"/>
              </a:rPr>
              <a:t>high-level context</a:t>
            </a:r>
            <a:endParaRPr lang="zh-CN" altLang="en-US" sz="1400" dirty="0">
              <a:solidFill>
                <a:srgbClr val="FF0000"/>
              </a:solidFill>
              <a:cs typeface="+mn-ea"/>
              <a:sym typeface="+mn-lt"/>
            </a:endParaRPr>
          </a:p>
        </p:txBody>
      </p:sp>
      <p:sp>
        <p:nvSpPr>
          <p:cNvPr id="13" name="矩形 12"/>
          <p:cNvSpPr/>
          <p:nvPr/>
        </p:nvSpPr>
        <p:spPr>
          <a:xfrm>
            <a:off x="1644073" y="3192088"/>
            <a:ext cx="2470727" cy="372410"/>
          </a:xfrm>
          <a:prstGeom prst="rect">
            <a:avLst/>
          </a:prstGeom>
        </p:spPr>
        <p:txBody>
          <a:bodyPr wrap="square">
            <a:spAutoFit/>
          </a:bodyPr>
          <a:lstStyle/>
          <a:p>
            <a:pPr defTabSz="609585">
              <a:lnSpc>
                <a:spcPct val="130000"/>
              </a:lnSpc>
            </a:pPr>
            <a:r>
              <a:rPr lang="en-US" altLang="zh-CN" sz="1400" dirty="0" smtClean="0">
                <a:cs typeface="+mn-ea"/>
                <a:sym typeface="+mn-lt"/>
              </a:rPr>
              <a:t>our </a:t>
            </a:r>
            <a:r>
              <a:rPr lang="en-US" altLang="zh-CN" sz="1400" dirty="0">
                <a:cs typeface="+mn-ea"/>
                <a:sym typeface="+mn-lt"/>
              </a:rPr>
              <a:t>methods</a:t>
            </a:r>
            <a:endParaRPr lang="zh-CN" altLang="en-US" sz="1400" dirty="0">
              <a:cs typeface="+mn-ea"/>
              <a:sym typeface="+mn-lt"/>
            </a:endParaRPr>
          </a:p>
        </p:txBody>
      </p:sp>
      <p:sp>
        <p:nvSpPr>
          <p:cNvPr id="14" name="左大括号 13"/>
          <p:cNvSpPr/>
          <p:nvPr/>
        </p:nvSpPr>
        <p:spPr>
          <a:xfrm>
            <a:off x="3215871" y="3091862"/>
            <a:ext cx="135311" cy="624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3403601" y="3001932"/>
            <a:ext cx="6792882" cy="342210"/>
          </a:xfrm>
          <a:prstGeom prst="rect">
            <a:avLst/>
          </a:prstGeom>
        </p:spPr>
        <p:txBody>
          <a:bodyPr wrap="square">
            <a:spAutoFit/>
          </a:bodyPr>
          <a:lstStyle/>
          <a:p>
            <a:pPr defTabSz="609585">
              <a:lnSpc>
                <a:spcPct val="130000"/>
              </a:lnSpc>
            </a:pPr>
            <a:r>
              <a:rPr lang="en-US" altLang="zh-CN" sz="1400" dirty="0">
                <a:cs typeface="+mn-ea"/>
                <a:sym typeface="+mn-lt"/>
              </a:rPr>
              <a:t>propose </a:t>
            </a:r>
            <a:r>
              <a:rPr lang="en-US" altLang="zh-CN" sz="1400" dirty="0">
                <a:solidFill>
                  <a:srgbClr val="FF0000"/>
                </a:solidFill>
                <a:cs typeface="+mn-ea"/>
                <a:sym typeface="+mn-lt"/>
              </a:rPr>
              <a:t>a simple and scalable detection algorithm</a:t>
            </a:r>
            <a:endParaRPr lang="zh-CN" altLang="en-US" sz="1400" dirty="0">
              <a:solidFill>
                <a:srgbClr val="FF0000"/>
              </a:solidFill>
              <a:cs typeface="+mn-ea"/>
              <a:sym typeface="+mn-lt"/>
            </a:endParaRPr>
          </a:p>
        </p:txBody>
      </p:sp>
      <p:sp>
        <p:nvSpPr>
          <p:cNvPr id="16" name="矩形 15"/>
          <p:cNvSpPr/>
          <p:nvPr/>
        </p:nvSpPr>
        <p:spPr>
          <a:xfrm>
            <a:off x="3403601" y="3481788"/>
            <a:ext cx="6792882" cy="372410"/>
          </a:xfrm>
          <a:prstGeom prst="rect">
            <a:avLst/>
          </a:prstGeom>
        </p:spPr>
        <p:txBody>
          <a:bodyPr wrap="square">
            <a:spAutoFit/>
          </a:bodyPr>
          <a:lstStyle/>
          <a:p>
            <a:pPr defTabSz="609585">
              <a:lnSpc>
                <a:spcPct val="130000"/>
              </a:lnSpc>
            </a:pPr>
            <a:r>
              <a:rPr lang="en-US" altLang="zh-CN" sz="1400" dirty="0" smtClean="0">
                <a:cs typeface="+mn-ea"/>
                <a:sym typeface="+mn-lt"/>
              </a:rPr>
              <a:t>Improves mean </a:t>
            </a:r>
            <a:r>
              <a:rPr lang="en-US" altLang="zh-CN" sz="1400" dirty="0">
                <a:cs typeface="+mn-ea"/>
                <a:sym typeface="+mn-lt"/>
              </a:rPr>
              <a:t>average precision</a:t>
            </a:r>
            <a:endParaRPr lang="zh-CN" altLang="en-US" sz="1400" dirty="0">
              <a:solidFill>
                <a:srgbClr val="FF0000"/>
              </a:solidFill>
              <a:cs typeface="+mn-ea"/>
              <a:sym typeface="+mn-lt"/>
            </a:endParaRPr>
          </a:p>
        </p:txBody>
      </p:sp>
      <p:sp>
        <p:nvSpPr>
          <p:cNvPr id="19" name="矩形 18"/>
          <p:cNvSpPr/>
          <p:nvPr/>
        </p:nvSpPr>
        <p:spPr>
          <a:xfrm>
            <a:off x="1463964" y="4653665"/>
            <a:ext cx="2470727" cy="342210"/>
          </a:xfrm>
          <a:prstGeom prst="rect">
            <a:avLst/>
          </a:prstGeom>
        </p:spPr>
        <p:txBody>
          <a:bodyPr wrap="square">
            <a:spAutoFit/>
          </a:bodyPr>
          <a:lstStyle/>
          <a:p>
            <a:pPr defTabSz="609585">
              <a:lnSpc>
                <a:spcPct val="130000"/>
              </a:lnSpc>
            </a:pPr>
            <a:r>
              <a:rPr lang="en-US" altLang="zh-CN" sz="1400" dirty="0">
                <a:cs typeface="+mn-ea"/>
                <a:sym typeface="+mn-lt"/>
              </a:rPr>
              <a:t>two key insights</a:t>
            </a:r>
            <a:endParaRPr lang="zh-CN" altLang="en-US" sz="1400" dirty="0">
              <a:cs typeface="+mn-ea"/>
              <a:sym typeface="+mn-lt"/>
            </a:endParaRPr>
          </a:p>
        </p:txBody>
      </p:sp>
      <p:sp>
        <p:nvSpPr>
          <p:cNvPr id="20" name="左大括号 19"/>
          <p:cNvSpPr/>
          <p:nvPr/>
        </p:nvSpPr>
        <p:spPr>
          <a:xfrm>
            <a:off x="3215871" y="4065979"/>
            <a:ext cx="135311" cy="15157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3403601" y="3931828"/>
            <a:ext cx="7583054" cy="622286"/>
          </a:xfrm>
          <a:prstGeom prst="rect">
            <a:avLst/>
          </a:prstGeom>
        </p:spPr>
        <p:txBody>
          <a:bodyPr wrap="square">
            <a:spAutoFit/>
          </a:bodyPr>
          <a:lstStyle/>
          <a:p>
            <a:pPr defTabSz="609585">
              <a:lnSpc>
                <a:spcPct val="130000"/>
              </a:lnSpc>
            </a:pPr>
            <a:r>
              <a:rPr lang="en-US" altLang="zh-CN" sz="1400" dirty="0">
                <a:cs typeface="+mn-ea"/>
                <a:sym typeface="+mn-lt"/>
              </a:rPr>
              <a:t>one can apply </a:t>
            </a:r>
            <a:r>
              <a:rPr lang="en-US" altLang="zh-CN" sz="1400" dirty="0">
                <a:solidFill>
                  <a:srgbClr val="FF0000"/>
                </a:solidFill>
                <a:cs typeface="+mn-ea"/>
                <a:sym typeface="+mn-lt"/>
              </a:rPr>
              <a:t>high-capacity convolutional neural </a:t>
            </a:r>
            <a:r>
              <a:rPr lang="en-US" altLang="zh-CN" sz="1400" dirty="0" smtClean="0">
                <a:solidFill>
                  <a:srgbClr val="FF0000"/>
                </a:solidFill>
                <a:cs typeface="+mn-ea"/>
                <a:sym typeface="+mn-lt"/>
              </a:rPr>
              <a:t>networks </a:t>
            </a:r>
            <a:r>
              <a:rPr lang="en-US" altLang="zh-CN" sz="1400" dirty="0" smtClean="0">
                <a:cs typeface="+mn-ea"/>
                <a:sym typeface="+mn-lt"/>
              </a:rPr>
              <a:t>(CNNs</a:t>
            </a:r>
            <a:r>
              <a:rPr lang="en-US" altLang="zh-CN" sz="1400" dirty="0">
                <a:cs typeface="+mn-ea"/>
                <a:sym typeface="+mn-lt"/>
              </a:rPr>
              <a:t>) to bottom-up </a:t>
            </a:r>
            <a:r>
              <a:rPr lang="en-US" altLang="zh-CN" sz="1400" dirty="0">
                <a:solidFill>
                  <a:srgbClr val="FF0000"/>
                </a:solidFill>
                <a:cs typeface="+mn-ea"/>
                <a:sym typeface="+mn-lt"/>
              </a:rPr>
              <a:t>region proposals </a:t>
            </a:r>
            <a:r>
              <a:rPr lang="en-US" altLang="zh-CN" sz="1400" dirty="0">
                <a:cs typeface="+mn-ea"/>
                <a:sym typeface="+mn-lt"/>
              </a:rPr>
              <a:t>in order </a:t>
            </a:r>
            <a:r>
              <a:rPr lang="en-US" altLang="zh-CN" sz="1400" dirty="0" smtClean="0">
                <a:cs typeface="+mn-ea"/>
                <a:sym typeface="+mn-lt"/>
              </a:rPr>
              <a:t>to </a:t>
            </a:r>
            <a:r>
              <a:rPr lang="en-US" altLang="zh-CN" sz="1400" dirty="0" smtClean="0">
                <a:solidFill>
                  <a:srgbClr val="FF0000"/>
                </a:solidFill>
                <a:cs typeface="+mn-ea"/>
                <a:sym typeface="+mn-lt"/>
              </a:rPr>
              <a:t>localize </a:t>
            </a:r>
            <a:r>
              <a:rPr lang="en-US" altLang="zh-CN" sz="1400" dirty="0">
                <a:solidFill>
                  <a:srgbClr val="FF0000"/>
                </a:solidFill>
                <a:cs typeface="+mn-ea"/>
                <a:sym typeface="+mn-lt"/>
              </a:rPr>
              <a:t>and segment objects</a:t>
            </a:r>
            <a:endParaRPr lang="zh-CN" altLang="en-US" sz="1400" dirty="0">
              <a:solidFill>
                <a:srgbClr val="FF0000"/>
              </a:solidFill>
              <a:cs typeface="+mn-ea"/>
              <a:sym typeface="+mn-lt"/>
            </a:endParaRPr>
          </a:p>
        </p:txBody>
      </p:sp>
      <p:sp>
        <p:nvSpPr>
          <p:cNvPr id="22" name="矩形 21"/>
          <p:cNvSpPr/>
          <p:nvPr/>
        </p:nvSpPr>
        <p:spPr>
          <a:xfrm>
            <a:off x="3403601" y="4943365"/>
            <a:ext cx="7583054" cy="652486"/>
          </a:xfrm>
          <a:prstGeom prst="rect">
            <a:avLst/>
          </a:prstGeom>
        </p:spPr>
        <p:txBody>
          <a:bodyPr wrap="square">
            <a:spAutoFit/>
          </a:bodyPr>
          <a:lstStyle/>
          <a:p>
            <a:pPr defTabSz="609585">
              <a:lnSpc>
                <a:spcPct val="130000"/>
              </a:lnSpc>
            </a:pPr>
            <a:r>
              <a:rPr lang="en-US" altLang="zh-CN" sz="1400" dirty="0">
                <a:cs typeface="+mn-ea"/>
                <a:sym typeface="+mn-lt"/>
              </a:rPr>
              <a:t>when labeled </a:t>
            </a:r>
            <a:r>
              <a:rPr lang="en-US" altLang="zh-CN" sz="1400" dirty="0" smtClean="0">
                <a:cs typeface="+mn-ea"/>
                <a:sym typeface="+mn-lt"/>
              </a:rPr>
              <a:t>training data </a:t>
            </a:r>
            <a:r>
              <a:rPr lang="en-US" altLang="zh-CN" sz="1400" dirty="0">
                <a:cs typeface="+mn-ea"/>
                <a:sym typeface="+mn-lt"/>
              </a:rPr>
              <a:t>is </a:t>
            </a:r>
            <a:r>
              <a:rPr lang="en-US" altLang="zh-CN" sz="1400" dirty="0">
                <a:solidFill>
                  <a:srgbClr val="FF0000"/>
                </a:solidFill>
                <a:cs typeface="+mn-ea"/>
                <a:sym typeface="+mn-lt"/>
              </a:rPr>
              <a:t>scarce</a:t>
            </a:r>
            <a:r>
              <a:rPr lang="en-US" altLang="zh-CN" sz="1400" dirty="0">
                <a:cs typeface="+mn-ea"/>
                <a:sym typeface="+mn-lt"/>
              </a:rPr>
              <a:t>, </a:t>
            </a:r>
            <a:r>
              <a:rPr lang="en-US" altLang="zh-CN" sz="1400" dirty="0">
                <a:solidFill>
                  <a:srgbClr val="FF0000"/>
                </a:solidFill>
                <a:cs typeface="+mn-ea"/>
                <a:sym typeface="+mn-lt"/>
              </a:rPr>
              <a:t>supervised pre-training for an auxiliary task</a:t>
            </a:r>
            <a:r>
              <a:rPr lang="en-US" altLang="zh-CN" sz="1400" dirty="0">
                <a:cs typeface="+mn-ea"/>
                <a:sym typeface="+mn-lt"/>
              </a:rPr>
              <a:t>,</a:t>
            </a:r>
          </a:p>
          <a:p>
            <a:pPr defTabSz="609585">
              <a:lnSpc>
                <a:spcPct val="130000"/>
              </a:lnSpc>
            </a:pPr>
            <a:r>
              <a:rPr lang="en-US" altLang="zh-CN" sz="1400" dirty="0">
                <a:cs typeface="+mn-ea"/>
                <a:sym typeface="+mn-lt"/>
              </a:rPr>
              <a:t>followed by </a:t>
            </a:r>
            <a:r>
              <a:rPr lang="en-US" altLang="zh-CN" sz="1400" dirty="0">
                <a:solidFill>
                  <a:srgbClr val="FF0000"/>
                </a:solidFill>
                <a:cs typeface="+mn-ea"/>
                <a:sym typeface="+mn-lt"/>
              </a:rPr>
              <a:t>domain-specific</a:t>
            </a:r>
            <a:r>
              <a:rPr lang="en-US" altLang="zh-CN" sz="1400" dirty="0">
                <a:cs typeface="+mn-ea"/>
                <a:sym typeface="+mn-lt"/>
              </a:rPr>
              <a:t> fine-tuning, yields a </a:t>
            </a:r>
            <a:r>
              <a:rPr lang="en-US" altLang="zh-CN" sz="1400" dirty="0" smtClean="0">
                <a:cs typeface="+mn-ea"/>
                <a:sym typeface="+mn-lt"/>
              </a:rPr>
              <a:t>significant performance </a:t>
            </a:r>
            <a:r>
              <a:rPr lang="en-US" altLang="zh-CN" sz="1400" dirty="0">
                <a:cs typeface="+mn-ea"/>
                <a:sym typeface="+mn-lt"/>
              </a:rPr>
              <a:t>boost.</a:t>
            </a:r>
            <a:endParaRPr lang="zh-CN" altLang="en-US" sz="1400" dirty="0">
              <a:solidFill>
                <a:srgbClr val="FF0000"/>
              </a:solidFill>
              <a:cs typeface="+mn-ea"/>
              <a:sym typeface="+mn-lt"/>
            </a:endParaRPr>
          </a:p>
        </p:txBody>
      </p:sp>
    </p:spTree>
    <p:extLst>
      <p:ext uri="{BB962C8B-B14F-4D97-AF65-F5344CB8AC3E}">
        <p14:creationId xmlns:p14="http://schemas.microsoft.com/office/powerpoint/2010/main" val="226516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en-US" altLang="zh-CN" dirty="0"/>
          </a:p>
        </p:txBody>
      </p:sp>
      <p:sp>
        <p:nvSpPr>
          <p:cNvPr id="3" name="文本占位符 2"/>
          <p:cNvSpPr>
            <a:spLocks noGrp="1"/>
          </p:cNvSpPr>
          <p:nvPr>
            <p:ph type="body" sz="quarter" idx="11"/>
          </p:nvPr>
        </p:nvSpPr>
        <p:spPr>
          <a:xfrm>
            <a:off x="1879599" y="212727"/>
            <a:ext cx="5363030" cy="427037"/>
          </a:xfrm>
        </p:spPr>
        <p:txBody>
          <a:bodyPr/>
          <a:lstStyle/>
          <a:p>
            <a:r>
              <a:rPr lang="en-US" altLang="zh-CN" dirty="0">
                <a:cs typeface="+mn-ea"/>
                <a:sym typeface="+mn-lt"/>
              </a:rPr>
              <a:t>Object detection with R-CNN</a:t>
            </a:r>
          </a:p>
        </p:txBody>
      </p:sp>
      <p:sp>
        <p:nvSpPr>
          <p:cNvPr id="11" name="矩形 10"/>
          <p:cNvSpPr/>
          <p:nvPr/>
        </p:nvSpPr>
        <p:spPr>
          <a:xfrm>
            <a:off x="812800" y="999749"/>
            <a:ext cx="5570756"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2.5. Results on ILSVRC2013 detection</a:t>
            </a:r>
            <a:endParaRPr lang="zh-CN" altLang="en-US" sz="2400" b="1" dirty="0">
              <a:solidFill>
                <a:schemeClr val="accent2"/>
              </a:solidFill>
              <a:cs typeface="+mn-ea"/>
              <a:sym typeface="+mn-lt"/>
            </a:endParaRPr>
          </a:p>
        </p:txBody>
      </p:sp>
      <p:sp>
        <p:nvSpPr>
          <p:cNvPr id="16" name="矩形 15"/>
          <p:cNvSpPr/>
          <p:nvPr/>
        </p:nvSpPr>
        <p:spPr>
          <a:xfrm>
            <a:off x="1476828" y="1589422"/>
            <a:ext cx="9234715" cy="622286"/>
          </a:xfrm>
          <a:prstGeom prst="rect">
            <a:avLst/>
          </a:prstGeom>
        </p:spPr>
        <p:txBody>
          <a:bodyPr wrap="square">
            <a:spAutoFit/>
          </a:bodyPr>
          <a:lstStyle/>
          <a:p>
            <a:pPr defTabSz="609585">
              <a:lnSpc>
                <a:spcPct val="130000"/>
              </a:lnSpc>
            </a:pPr>
            <a:r>
              <a:rPr lang="en-US" altLang="zh-CN" sz="1400" dirty="0">
                <a:cs typeface="+mn-ea"/>
                <a:sym typeface="+mn-lt"/>
              </a:rPr>
              <a:t>We ran R-CNN on the 200-class ILSVRC2013 </a:t>
            </a:r>
            <a:r>
              <a:rPr lang="en-US" altLang="zh-CN" sz="1400" dirty="0" smtClean="0">
                <a:solidFill>
                  <a:srgbClr val="FF0000"/>
                </a:solidFill>
                <a:cs typeface="+mn-ea"/>
                <a:sym typeface="+mn-lt"/>
              </a:rPr>
              <a:t>detection dataset </a:t>
            </a:r>
            <a:r>
              <a:rPr lang="en-US" altLang="zh-CN" sz="1400" dirty="0">
                <a:cs typeface="+mn-ea"/>
                <a:sym typeface="+mn-lt"/>
              </a:rPr>
              <a:t>using the same system </a:t>
            </a:r>
            <a:r>
              <a:rPr lang="en-US" altLang="zh-CN" sz="1400" dirty="0" err="1">
                <a:cs typeface="+mn-ea"/>
                <a:sym typeface="+mn-lt"/>
              </a:rPr>
              <a:t>hyperparameters</a:t>
            </a:r>
            <a:r>
              <a:rPr lang="en-US" altLang="zh-CN" sz="1400" dirty="0">
                <a:cs typeface="+mn-ea"/>
                <a:sym typeface="+mn-lt"/>
              </a:rPr>
              <a:t> that we </a:t>
            </a:r>
            <a:r>
              <a:rPr lang="en-US" altLang="zh-CN" sz="1400" dirty="0" smtClean="0">
                <a:cs typeface="+mn-ea"/>
                <a:sym typeface="+mn-lt"/>
              </a:rPr>
              <a:t>used for </a:t>
            </a:r>
            <a:r>
              <a:rPr lang="en-US" altLang="zh-CN" sz="1400" dirty="0">
                <a:cs typeface="+mn-ea"/>
                <a:sym typeface="+mn-lt"/>
              </a:rPr>
              <a:t>PASCAL VOC</a:t>
            </a:r>
            <a:endParaRPr lang="en-US" altLang="zh-CN" sz="1400" dirty="0">
              <a:solidFill>
                <a:srgbClr val="FF0000"/>
              </a:solidFill>
              <a:cs typeface="+mn-ea"/>
              <a:sym typeface="+mn-lt"/>
            </a:endParaRPr>
          </a:p>
        </p:txBody>
      </p:sp>
      <p:sp>
        <p:nvSpPr>
          <p:cNvPr id="19" name="矩形 18"/>
          <p:cNvSpPr/>
          <p:nvPr/>
        </p:nvSpPr>
        <p:spPr>
          <a:xfrm>
            <a:off x="1476828" y="2311390"/>
            <a:ext cx="9633946" cy="652486"/>
          </a:xfrm>
          <a:prstGeom prst="rect">
            <a:avLst/>
          </a:prstGeom>
        </p:spPr>
        <p:txBody>
          <a:bodyPr wrap="square">
            <a:spAutoFit/>
          </a:bodyPr>
          <a:lstStyle/>
          <a:p>
            <a:pPr defTabSz="609585">
              <a:lnSpc>
                <a:spcPct val="130000"/>
              </a:lnSpc>
            </a:pPr>
            <a:r>
              <a:rPr lang="en-US" altLang="zh-CN" sz="1400" dirty="0">
                <a:cs typeface="+mn-ea"/>
                <a:sym typeface="+mn-lt"/>
              </a:rPr>
              <a:t>We followed the same </a:t>
            </a:r>
            <a:r>
              <a:rPr lang="en-US" altLang="zh-CN" sz="1400" dirty="0">
                <a:solidFill>
                  <a:srgbClr val="FF0000"/>
                </a:solidFill>
                <a:cs typeface="+mn-ea"/>
                <a:sym typeface="+mn-lt"/>
              </a:rPr>
              <a:t>protocol of </a:t>
            </a:r>
            <a:r>
              <a:rPr lang="en-US" altLang="zh-CN" sz="1400" dirty="0" smtClean="0">
                <a:solidFill>
                  <a:srgbClr val="FF0000"/>
                </a:solidFill>
                <a:cs typeface="+mn-ea"/>
                <a:sym typeface="+mn-lt"/>
              </a:rPr>
              <a:t>submitting </a:t>
            </a:r>
            <a:r>
              <a:rPr lang="en-US" altLang="zh-CN" sz="1400" dirty="0" smtClean="0">
                <a:cs typeface="+mn-ea"/>
                <a:sym typeface="+mn-lt"/>
              </a:rPr>
              <a:t>test </a:t>
            </a:r>
            <a:r>
              <a:rPr lang="en-US" altLang="zh-CN" sz="1400" dirty="0">
                <a:cs typeface="+mn-ea"/>
                <a:sym typeface="+mn-lt"/>
              </a:rPr>
              <a:t>results to the ILSVRC2013 evaluation </a:t>
            </a:r>
            <a:r>
              <a:rPr lang="en-US" altLang="zh-CN" sz="1400" dirty="0" smtClean="0">
                <a:cs typeface="+mn-ea"/>
                <a:sym typeface="+mn-lt"/>
              </a:rPr>
              <a:t>server only </a:t>
            </a:r>
            <a:r>
              <a:rPr lang="en-US" altLang="zh-CN" sz="1400" dirty="0">
                <a:cs typeface="+mn-ea"/>
                <a:sym typeface="+mn-lt"/>
              </a:rPr>
              <a:t>twice, </a:t>
            </a:r>
            <a:r>
              <a:rPr lang="en-US" altLang="zh-CN" sz="1400" dirty="0">
                <a:solidFill>
                  <a:srgbClr val="FF0000"/>
                </a:solidFill>
                <a:cs typeface="+mn-ea"/>
                <a:sym typeface="+mn-lt"/>
              </a:rPr>
              <a:t>once with and once without bounding-box regression</a:t>
            </a:r>
            <a:r>
              <a:rPr lang="en-US" altLang="zh-CN" sz="1400" dirty="0">
                <a:cs typeface="+mn-ea"/>
                <a:sym typeface="+mn-lt"/>
              </a:rPr>
              <a:t>.</a:t>
            </a:r>
            <a:endParaRPr lang="en-US" altLang="zh-CN" sz="1400" dirty="0">
              <a:solidFill>
                <a:srgbClr val="FF0000"/>
              </a:solidFill>
              <a:cs typeface="+mn-ea"/>
              <a:sym typeface="+mn-lt"/>
            </a:endParaRPr>
          </a:p>
        </p:txBody>
      </p:sp>
      <p:pic>
        <p:nvPicPr>
          <p:cNvPr id="4" name="图片 3"/>
          <p:cNvPicPr>
            <a:picLocks noChangeAspect="1"/>
          </p:cNvPicPr>
          <p:nvPr/>
        </p:nvPicPr>
        <p:blipFill>
          <a:blip r:embed="rId3"/>
          <a:stretch>
            <a:fillRect/>
          </a:stretch>
        </p:blipFill>
        <p:spPr>
          <a:xfrm>
            <a:off x="1601142" y="2963876"/>
            <a:ext cx="4200000" cy="3228571"/>
          </a:xfrm>
          <a:prstGeom prst="rect">
            <a:avLst/>
          </a:prstGeom>
        </p:spPr>
      </p:pic>
      <p:sp>
        <p:nvSpPr>
          <p:cNvPr id="13" name="矩形 12"/>
          <p:cNvSpPr/>
          <p:nvPr/>
        </p:nvSpPr>
        <p:spPr>
          <a:xfrm>
            <a:off x="6383556" y="3529933"/>
            <a:ext cx="4939429" cy="1492716"/>
          </a:xfrm>
          <a:prstGeom prst="rect">
            <a:avLst/>
          </a:prstGeom>
        </p:spPr>
        <p:txBody>
          <a:bodyPr wrap="square">
            <a:spAutoFit/>
          </a:bodyPr>
          <a:lstStyle/>
          <a:p>
            <a:pPr defTabSz="609585">
              <a:lnSpc>
                <a:spcPct val="130000"/>
              </a:lnSpc>
            </a:pPr>
            <a:r>
              <a:rPr lang="en-US" altLang="zh-CN" sz="1400" dirty="0">
                <a:cs typeface="+mn-ea"/>
                <a:sym typeface="+mn-lt"/>
              </a:rPr>
              <a:t>Figure 3 compares R-CNN to the entries in the ILSVRC</a:t>
            </a:r>
          </a:p>
          <a:p>
            <a:pPr defTabSz="609585">
              <a:lnSpc>
                <a:spcPct val="130000"/>
              </a:lnSpc>
            </a:pPr>
            <a:r>
              <a:rPr lang="en-US" altLang="zh-CN" sz="1400" dirty="0">
                <a:cs typeface="+mn-ea"/>
                <a:sym typeface="+mn-lt"/>
              </a:rPr>
              <a:t>2013 competition and to the post-competition </a:t>
            </a:r>
            <a:r>
              <a:rPr lang="en-US" altLang="zh-CN" sz="1400" dirty="0" err="1">
                <a:cs typeface="+mn-ea"/>
                <a:sym typeface="+mn-lt"/>
              </a:rPr>
              <a:t>OverFeat</a:t>
            </a:r>
            <a:r>
              <a:rPr lang="en-US" altLang="zh-CN" sz="1400" dirty="0">
                <a:cs typeface="+mn-ea"/>
                <a:sym typeface="+mn-lt"/>
              </a:rPr>
              <a:t> </a:t>
            </a:r>
            <a:r>
              <a:rPr lang="en-US" altLang="zh-CN" sz="1400" dirty="0" smtClean="0">
                <a:cs typeface="+mn-ea"/>
                <a:sym typeface="+mn-lt"/>
              </a:rPr>
              <a:t>result. </a:t>
            </a:r>
            <a:r>
              <a:rPr lang="en-US" altLang="zh-CN" sz="1400" dirty="0">
                <a:cs typeface="+mn-ea"/>
                <a:sym typeface="+mn-lt"/>
              </a:rPr>
              <a:t>R-CNN achieves a </a:t>
            </a:r>
            <a:r>
              <a:rPr lang="en-US" altLang="zh-CN" sz="1400" dirty="0" err="1">
                <a:cs typeface="+mn-ea"/>
                <a:sym typeface="+mn-lt"/>
              </a:rPr>
              <a:t>mAP</a:t>
            </a:r>
            <a:r>
              <a:rPr lang="en-US" altLang="zh-CN" sz="1400" dirty="0">
                <a:cs typeface="+mn-ea"/>
                <a:sym typeface="+mn-lt"/>
              </a:rPr>
              <a:t> of 31.4%, which is </a:t>
            </a:r>
            <a:r>
              <a:rPr lang="en-US" altLang="zh-CN" sz="1400" dirty="0" smtClean="0">
                <a:cs typeface="+mn-ea"/>
                <a:sym typeface="+mn-lt"/>
              </a:rPr>
              <a:t>significantly ahead </a:t>
            </a:r>
            <a:r>
              <a:rPr lang="en-US" altLang="zh-CN" sz="1400" dirty="0">
                <a:cs typeface="+mn-ea"/>
                <a:sym typeface="+mn-lt"/>
              </a:rPr>
              <a:t>of the second-best result of 24.3% </a:t>
            </a:r>
            <a:r>
              <a:rPr lang="en-US" altLang="zh-CN" sz="1400" dirty="0" smtClean="0">
                <a:cs typeface="+mn-ea"/>
                <a:sym typeface="+mn-lt"/>
              </a:rPr>
              <a:t>from </a:t>
            </a:r>
            <a:r>
              <a:rPr lang="en-US" altLang="zh-CN" sz="1400" dirty="0" err="1" smtClean="0">
                <a:cs typeface="+mn-ea"/>
                <a:sym typeface="+mn-lt"/>
              </a:rPr>
              <a:t>OverFeat</a:t>
            </a:r>
            <a:r>
              <a:rPr lang="en-US" altLang="zh-CN" sz="1400" dirty="0" smtClean="0">
                <a:cs typeface="+mn-ea"/>
                <a:sym typeface="+mn-lt"/>
              </a:rPr>
              <a:t>.</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312350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2794000" y="2405594"/>
            <a:ext cx="6946766" cy="2659892"/>
          </a:xfrm>
        </p:spPr>
        <p:txBody>
          <a:bodyPr/>
          <a:lstStyle/>
          <a:p>
            <a:r>
              <a:rPr lang="en-US" altLang="zh-CN" dirty="0" smtClean="0">
                <a:cs typeface="+mn-ea"/>
                <a:sym typeface="+mn-lt"/>
              </a:rPr>
              <a:t>Visualization</a:t>
            </a:r>
            <a:r>
              <a:rPr lang="en-US" altLang="zh-CN" dirty="0">
                <a:cs typeface="+mn-ea"/>
                <a:sym typeface="+mn-lt"/>
              </a:rPr>
              <a:t>, ablation, and modes of error</a:t>
            </a:r>
            <a:endParaRPr lang="zh-CN" altLang="en-US"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35249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159850" y="999749"/>
            <a:ext cx="4876655"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3.1. Visualizing learned features</a:t>
            </a:r>
            <a:endParaRPr lang="zh-CN" altLang="en-US" sz="2400" b="1" dirty="0">
              <a:solidFill>
                <a:schemeClr val="accent2"/>
              </a:solidFill>
              <a:cs typeface="+mn-ea"/>
              <a:sym typeface="+mn-lt"/>
            </a:endParaRPr>
          </a:p>
        </p:txBody>
      </p:sp>
      <p:sp>
        <p:nvSpPr>
          <p:cNvPr id="16" name="矩形 15"/>
          <p:cNvSpPr/>
          <p:nvPr/>
        </p:nvSpPr>
        <p:spPr>
          <a:xfrm>
            <a:off x="1476829" y="1589422"/>
            <a:ext cx="6157686" cy="372410"/>
          </a:xfrm>
          <a:prstGeom prst="rect">
            <a:avLst/>
          </a:prstGeom>
        </p:spPr>
        <p:txBody>
          <a:bodyPr wrap="square">
            <a:spAutoFit/>
          </a:bodyPr>
          <a:lstStyle/>
          <a:p>
            <a:pPr defTabSz="609585">
              <a:lnSpc>
                <a:spcPct val="130000"/>
              </a:lnSpc>
            </a:pPr>
            <a:r>
              <a:rPr lang="en-US" altLang="zh-CN" sz="1400" dirty="0">
                <a:cs typeface="+mn-ea"/>
                <a:sym typeface="+mn-lt"/>
              </a:rPr>
              <a:t>First-layer filters can be visualized directly and are </a:t>
            </a:r>
            <a:r>
              <a:rPr lang="en-US" altLang="zh-CN" sz="1400" dirty="0" smtClean="0">
                <a:cs typeface="+mn-ea"/>
                <a:sym typeface="+mn-lt"/>
              </a:rPr>
              <a:t>easy to </a:t>
            </a:r>
            <a:r>
              <a:rPr lang="en-US" altLang="zh-CN" sz="1400" dirty="0">
                <a:cs typeface="+mn-ea"/>
                <a:sym typeface="+mn-lt"/>
              </a:rPr>
              <a:t>understand</a:t>
            </a:r>
            <a:endParaRPr lang="en-US" altLang="zh-CN" sz="1400" dirty="0">
              <a:solidFill>
                <a:srgbClr val="FF0000"/>
              </a:solidFill>
              <a:cs typeface="+mn-ea"/>
              <a:sym typeface="+mn-lt"/>
            </a:endParaRPr>
          </a:p>
        </p:txBody>
      </p:sp>
      <p:sp>
        <p:nvSpPr>
          <p:cNvPr id="6" name="左大括号 5"/>
          <p:cNvSpPr/>
          <p:nvPr/>
        </p:nvSpPr>
        <p:spPr>
          <a:xfrm>
            <a:off x="7800340" y="1411406"/>
            <a:ext cx="45719" cy="7284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8011884" y="1403217"/>
            <a:ext cx="1598010" cy="372410"/>
          </a:xfrm>
          <a:prstGeom prst="rect">
            <a:avLst/>
          </a:prstGeom>
        </p:spPr>
        <p:txBody>
          <a:bodyPr wrap="square">
            <a:spAutoFit/>
          </a:bodyPr>
          <a:lstStyle/>
          <a:p>
            <a:pPr defTabSz="609585">
              <a:lnSpc>
                <a:spcPct val="130000"/>
              </a:lnSpc>
            </a:pPr>
            <a:r>
              <a:rPr lang="en-US" altLang="zh-CN" sz="1400" dirty="0" smtClean="0">
                <a:cs typeface="+mn-ea"/>
                <a:sym typeface="+mn-lt"/>
              </a:rPr>
              <a:t>Oriented </a:t>
            </a:r>
            <a:r>
              <a:rPr lang="en-US" altLang="zh-CN" sz="1400" dirty="0">
                <a:cs typeface="+mn-ea"/>
                <a:sym typeface="+mn-lt"/>
              </a:rPr>
              <a:t>edges</a:t>
            </a:r>
            <a:endParaRPr lang="en-US" altLang="zh-CN" sz="1400" dirty="0">
              <a:solidFill>
                <a:srgbClr val="FF0000"/>
              </a:solidFill>
              <a:cs typeface="+mn-ea"/>
              <a:sym typeface="+mn-lt"/>
            </a:endParaRPr>
          </a:p>
        </p:txBody>
      </p:sp>
      <p:sp>
        <p:nvSpPr>
          <p:cNvPr id="14" name="矩形 13"/>
          <p:cNvSpPr/>
          <p:nvPr/>
        </p:nvSpPr>
        <p:spPr>
          <a:xfrm>
            <a:off x="8011883" y="1775627"/>
            <a:ext cx="2249715" cy="342210"/>
          </a:xfrm>
          <a:prstGeom prst="rect">
            <a:avLst/>
          </a:prstGeom>
        </p:spPr>
        <p:txBody>
          <a:bodyPr wrap="square">
            <a:spAutoFit/>
          </a:bodyPr>
          <a:lstStyle/>
          <a:p>
            <a:pPr defTabSz="609585">
              <a:lnSpc>
                <a:spcPct val="130000"/>
              </a:lnSpc>
            </a:pPr>
            <a:r>
              <a:rPr lang="en-US" altLang="zh-CN" sz="1400" dirty="0" smtClean="0">
                <a:cs typeface="+mn-ea"/>
                <a:sym typeface="+mn-lt"/>
              </a:rPr>
              <a:t>Opponent colors</a:t>
            </a:r>
            <a:endParaRPr lang="en-US" altLang="zh-CN" sz="1400" dirty="0">
              <a:solidFill>
                <a:srgbClr val="FF0000"/>
              </a:solidFill>
              <a:cs typeface="+mn-ea"/>
              <a:sym typeface="+mn-lt"/>
            </a:endParaRPr>
          </a:p>
        </p:txBody>
      </p:sp>
      <p:sp>
        <p:nvSpPr>
          <p:cNvPr id="15" name="矩形 14"/>
          <p:cNvSpPr/>
          <p:nvPr/>
        </p:nvSpPr>
        <p:spPr>
          <a:xfrm>
            <a:off x="1476828" y="2355418"/>
            <a:ext cx="10236201" cy="372410"/>
          </a:xfrm>
          <a:prstGeom prst="rect">
            <a:avLst/>
          </a:prstGeom>
        </p:spPr>
        <p:txBody>
          <a:bodyPr wrap="square">
            <a:spAutoFit/>
          </a:bodyPr>
          <a:lstStyle/>
          <a:p>
            <a:pPr defTabSz="609585">
              <a:lnSpc>
                <a:spcPct val="130000"/>
              </a:lnSpc>
            </a:pPr>
            <a:r>
              <a:rPr lang="en-US" altLang="zh-CN" sz="1400" dirty="0">
                <a:cs typeface="+mn-ea"/>
                <a:sym typeface="+mn-lt"/>
              </a:rPr>
              <a:t>We propose a </a:t>
            </a:r>
            <a:r>
              <a:rPr lang="en-US" altLang="zh-CN" sz="1400" dirty="0" smtClean="0">
                <a:cs typeface="+mn-ea"/>
                <a:sym typeface="+mn-lt"/>
              </a:rPr>
              <a:t>simple (and </a:t>
            </a:r>
            <a:r>
              <a:rPr lang="en-US" altLang="zh-CN" sz="1400" dirty="0">
                <a:cs typeface="+mn-ea"/>
                <a:sym typeface="+mn-lt"/>
              </a:rPr>
              <a:t>complementary) </a:t>
            </a:r>
            <a:r>
              <a:rPr lang="en-US" altLang="zh-CN" sz="1400" dirty="0">
                <a:solidFill>
                  <a:srgbClr val="FF0000"/>
                </a:solidFill>
                <a:cs typeface="+mn-ea"/>
                <a:sym typeface="+mn-lt"/>
              </a:rPr>
              <a:t>non-parametric method </a:t>
            </a:r>
            <a:r>
              <a:rPr lang="en-US" altLang="zh-CN" sz="1400" dirty="0">
                <a:cs typeface="+mn-ea"/>
                <a:sym typeface="+mn-lt"/>
              </a:rPr>
              <a:t>that </a:t>
            </a:r>
            <a:r>
              <a:rPr lang="en-US" altLang="zh-CN" sz="1400" dirty="0" smtClean="0">
                <a:cs typeface="+mn-ea"/>
                <a:sym typeface="+mn-lt"/>
              </a:rPr>
              <a:t>directly shows </a:t>
            </a:r>
            <a:r>
              <a:rPr lang="en-US" altLang="zh-CN" sz="1400" dirty="0">
                <a:cs typeface="+mn-ea"/>
                <a:sym typeface="+mn-lt"/>
              </a:rPr>
              <a:t>what the network learned.</a:t>
            </a:r>
            <a:endParaRPr lang="en-US" altLang="zh-CN" sz="1400" dirty="0">
              <a:solidFill>
                <a:srgbClr val="FF0000"/>
              </a:solidFill>
              <a:cs typeface="+mn-ea"/>
              <a:sym typeface="+mn-lt"/>
            </a:endParaRPr>
          </a:p>
        </p:txBody>
      </p:sp>
      <p:sp>
        <p:nvSpPr>
          <p:cNvPr id="17" name="矩形 16"/>
          <p:cNvSpPr/>
          <p:nvPr/>
        </p:nvSpPr>
        <p:spPr>
          <a:xfrm>
            <a:off x="1476827" y="2822375"/>
            <a:ext cx="10236201" cy="652486"/>
          </a:xfrm>
          <a:prstGeom prst="rect">
            <a:avLst/>
          </a:prstGeom>
        </p:spPr>
        <p:txBody>
          <a:bodyPr wrap="square">
            <a:spAutoFit/>
          </a:bodyPr>
          <a:lstStyle/>
          <a:p>
            <a:pPr defTabSz="609585">
              <a:lnSpc>
                <a:spcPct val="130000"/>
              </a:lnSpc>
            </a:pPr>
            <a:r>
              <a:rPr lang="en-US" altLang="zh-CN" sz="1400" dirty="0">
                <a:cs typeface="+mn-ea"/>
                <a:sym typeface="+mn-lt"/>
              </a:rPr>
              <a:t>The idea is to single out a </a:t>
            </a:r>
            <a:r>
              <a:rPr lang="en-US" altLang="zh-CN" sz="1400" dirty="0">
                <a:solidFill>
                  <a:srgbClr val="FF0000"/>
                </a:solidFill>
                <a:cs typeface="+mn-ea"/>
                <a:sym typeface="+mn-lt"/>
              </a:rPr>
              <a:t>particular unit (feature) </a:t>
            </a:r>
            <a:r>
              <a:rPr lang="en-US" altLang="zh-CN" sz="1400" dirty="0">
                <a:cs typeface="+mn-ea"/>
                <a:sym typeface="+mn-lt"/>
              </a:rPr>
              <a:t>in </a:t>
            </a:r>
            <a:r>
              <a:rPr lang="en-US" altLang="zh-CN" sz="1400" dirty="0" smtClean="0">
                <a:cs typeface="+mn-ea"/>
                <a:sym typeface="+mn-lt"/>
              </a:rPr>
              <a:t>the network </a:t>
            </a:r>
            <a:r>
              <a:rPr lang="en-US" altLang="zh-CN" sz="1400" dirty="0">
                <a:cs typeface="+mn-ea"/>
                <a:sym typeface="+mn-lt"/>
              </a:rPr>
              <a:t>and use it as if it were </a:t>
            </a:r>
            <a:r>
              <a:rPr lang="en-US" altLang="zh-CN" sz="1400" dirty="0">
                <a:solidFill>
                  <a:srgbClr val="FF0000"/>
                </a:solidFill>
                <a:cs typeface="+mn-ea"/>
                <a:sym typeface="+mn-lt"/>
              </a:rPr>
              <a:t>an object detector </a:t>
            </a:r>
            <a:r>
              <a:rPr lang="en-US" altLang="zh-CN" sz="1400" dirty="0">
                <a:cs typeface="+mn-ea"/>
                <a:sym typeface="+mn-lt"/>
              </a:rPr>
              <a:t>in its own</a:t>
            </a:r>
          </a:p>
          <a:p>
            <a:pPr defTabSz="609585">
              <a:lnSpc>
                <a:spcPct val="130000"/>
              </a:lnSpc>
            </a:pPr>
            <a:r>
              <a:rPr lang="en-US" altLang="zh-CN" sz="1400" dirty="0" smtClean="0">
                <a:cs typeface="+mn-ea"/>
                <a:sym typeface="+mn-lt"/>
              </a:rPr>
              <a:t>Right.</a:t>
            </a:r>
            <a:endParaRPr lang="en-US" altLang="zh-CN" sz="1400" dirty="0">
              <a:solidFill>
                <a:srgbClr val="FF0000"/>
              </a:solidFill>
              <a:cs typeface="+mn-ea"/>
              <a:sym typeface="+mn-lt"/>
            </a:endParaRPr>
          </a:p>
        </p:txBody>
      </p:sp>
      <p:sp>
        <p:nvSpPr>
          <p:cNvPr id="18" name="矩形 17"/>
          <p:cNvSpPr/>
          <p:nvPr/>
        </p:nvSpPr>
        <p:spPr>
          <a:xfrm>
            <a:off x="1476826" y="3594318"/>
            <a:ext cx="10236201" cy="932563"/>
          </a:xfrm>
          <a:prstGeom prst="rect">
            <a:avLst/>
          </a:prstGeom>
        </p:spPr>
        <p:txBody>
          <a:bodyPr wrap="square">
            <a:spAutoFit/>
          </a:bodyPr>
          <a:lstStyle/>
          <a:p>
            <a:pPr defTabSz="609585">
              <a:lnSpc>
                <a:spcPct val="130000"/>
              </a:lnSpc>
            </a:pPr>
            <a:r>
              <a:rPr lang="en-US" altLang="zh-CN" sz="1400" dirty="0">
                <a:cs typeface="+mn-ea"/>
                <a:sym typeface="+mn-lt"/>
              </a:rPr>
              <a:t>That is, we compute the </a:t>
            </a:r>
            <a:r>
              <a:rPr lang="en-US" altLang="zh-CN" sz="1400" dirty="0">
                <a:solidFill>
                  <a:srgbClr val="FF0000"/>
                </a:solidFill>
                <a:cs typeface="+mn-ea"/>
                <a:sym typeface="+mn-lt"/>
              </a:rPr>
              <a:t>unit’s activations </a:t>
            </a:r>
            <a:r>
              <a:rPr lang="en-US" altLang="zh-CN" sz="1400" dirty="0">
                <a:cs typeface="+mn-ea"/>
                <a:sym typeface="+mn-lt"/>
              </a:rPr>
              <a:t>on a </a:t>
            </a:r>
            <a:r>
              <a:rPr lang="en-US" altLang="zh-CN" sz="1400" dirty="0" smtClean="0">
                <a:cs typeface="+mn-ea"/>
                <a:sym typeface="+mn-lt"/>
              </a:rPr>
              <a:t>large set </a:t>
            </a:r>
            <a:r>
              <a:rPr lang="en-US" altLang="zh-CN" sz="1400" dirty="0">
                <a:cs typeface="+mn-ea"/>
                <a:sym typeface="+mn-lt"/>
              </a:rPr>
              <a:t>of held-out </a:t>
            </a:r>
            <a:r>
              <a:rPr lang="en-US" altLang="zh-CN" sz="1400" dirty="0">
                <a:solidFill>
                  <a:srgbClr val="FF0000"/>
                </a:solidFill>
                <a:cs typeface="+mn-ea"/>
                <a:sym typeface="+mn-lt"/>
              </a:rPr>
              <a:t>region proposals </a:t>
            </a:r>
            <a:r>
              <a:rPr lang="en-US" altLang="zh-CN" sz="1400" dirty="0">
                <a:cs typeface="+mn-ea"/>
                <a:sym typeface="+mn-lt"/>
              </a:rPr>
              <a:t>(about 10 million), sort the</a:t>
            </a:r>
          </a:p>
          <a:p>
            <a:pPr defTabSz="609585">
              <a:lnSpc>
                <a:spcPct val="130000"/>
              </a:lnSpc>
            </a:pPr>
            <a:r>
              <a:rPr lang="en-US" altLang="zh-CN" sz="1400" dirty="0">
                <a:cs typeface="+mn-ea"/>
                <a:sym typeface="+mn-lt"/>
              </a:rPr>
              <a:t>proposals from highest to lowest activation, perform </a:t>
            </a:r>
            <a:r>
              <a:rPr lang="en-US" altLang="zh-CN" sz="1400" dirty="0" smtClean="0">
                <a:solidFill>
                  <a:srgbClr val="FF0000"/>
                </a:solidFill>
                <a:cs typeface="+mn-ea"/>
                <a:sym typeface="+mn-lt"/>
              </a:rPr>
              <a:t>non-maximum suppression</a:t>
            </a:r>
            <a:r>
              <a:rPr lang="en-US" altLang="zh-CN" sz="1400" dirty="0">
                <a:cs typeface="+mn-ea"/>
                <a:sym typeface="+mn-lt"/>
              </a:rPr>
              <a:t>, and then display the top-scoring regions.</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25075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159850" y="999749"/>
            <a:ext cx="4876655"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3.1. Visualizing learned features</a:t>
            </a:r>
            <a:endParaRPr lang="zh-CN" altLang="en-US" sz="2400" b="1" dirty="0">
              <a:solidFill>
                <a:schemeClr val="accent2"/>
              </a:solidFill>
              <a:cs typeface="+mn-ea"/>
              <a:sym typeface="+mn-lt"/>
            </a:endParaRPr>
          </a:p>
        </p:txBody>
      </p:sp>
      <p:sp>
        <p:nvSpPr>
          <p:cNvPr id="16" name="矩形 15"/>
          <p:cNvSpPr/>
          <p:nvPr/>
        </p:nvSpPr>
        <p:spPr>
          <a:xfrm>
            <a:off x="1476829" y="1961832"/>
            <a:ext cx="10178142" cy="652486"/>
          </a:xfrm>
          <a:prstGeom prst="rect">
            <a:avLst/>
          </a:prstGeom>
        </p:spPr>
        <p:txBody>
          <a:bodyPr wrap="square">
            <a:spAutoFit/>
          </a:bodyPr>
          <a:lstStyle/>
          <a:p>
            <a:pPr defTabSz="609585">
              <a:lnSpc>
                <a:spcPct val="130000"/>
              </a:lnSpc>
            </a:pPr>
            <a:r>
              <a:rPr lang="en-US" altLang="zh-CN" sz="1400" dirty="0">
                <a:cs typeface="+mn-ea"/>
                <a:sym typeface="+mn-lt"/>
              </a:rPr>
              <a:t>We visualize units from layer pool5, which is the </a:t>
            </a:r>
            <a:r>
              <a:rPr lang="en-US" altLang="zh-CN" sz="1400" dirty="0" smtClean="0">
                <a:solidFill>
                  <a:srgbClr val="FF0000"/>
                </a:solidFill>
                <a:cs typeface="+mn-ea"/>
                <a:sym typeface="+mn-lt"/>
              </a:rPr>
              <a:t>max-pooled output </a:t>
            </a:r>
            <a:r>
              <a:rPr lang="en-US" altLang="zh-CN" sz="1400" dirty="0">
                <a:cs typeface="+mn-ea"/>
                <a:sym typeface="+mn-lt"/>
              </a:rPr>
              <a:t>of the network’s fifth and final convolutional</a:t>
            </a:r>
          </a:p>
          <a:p>
            <a:pPr defTabSz="609585">
              <a:lnSpc>
                <a:spcPct val="130000"/>
              </a:lnSpc>
            </a:pPr>
            <a:r>
              <a:rPr lang="en-US" altLang="zh-CN" sz="1400" dirty="0">
                <a:cs typeface="+mn-ea"/>
                <a:sym typeface="+mn-lt"/>
              </a:rPr>
              <a:t>layer. The pool5 feature map is 6 </a:t>
            </a:r>
            <a:r>
              <a:rPr lang="en-US" altLang="zh-CN" sz="1400" dirty="0" smtClean="0">
                <a:cs typeface="+mn-ea"/>
                <a:sym typeface="+mn-lt"/>
              </a:rPr>
              <a:t>* </a:t>
            </a:r>
            <a:r>
              <a:rPr lang="en-US" altLang="zh-CN" sz="1400" dirty="0">
                <a:cs typeface="+mn-ea"/>
                <a:sym typeface="+mn-lt"/>
              </a:rPr>
              <a:t>6 </a:t>
            </a:r>
            <a:r>
              <a:rPr lang="en-US" altLang="zh-CN" sz="1400" dirty="0" smtClean="0">
                <a:cs typeface="+mn-ea"/>
                <a:sym typeface="+mn-lt"/>
              </a:rPr>
              <a:t>* </a:t>
            </a:r>
            <a:r>
              <a:rPr lang="en-US" altLang="zh-CN" sz="1400" dirty="0">
                <a:cs typeface="+mn-ea"/>
                <a:sym typeface="+mn-lt"/>
              </a:rPr>
              <a:t>256 = </a:t>
            </a:r>
            <a:r>
              <a:rPr lang="en-US" altLang="zh-CN" sz="1400" dirty="0" smtClean="0">
                <a:cs typeface="+mn-ea"/>
                <a:sym typeface="+mn-lt"/>
              </a:rPr>
              <a:t>9216- dimensional</a:t>
            </a:r>
            <a:r>
              <a:rPr lang="en-US" altLang="zh-CN" sz="1400" dirty="0">
                <a:cs typeface="+mn-ea"/>
                <a:sym typeface="+mn-lt"/>
              </a:rPr>
              <a:t>.</a:t>
            </a:r>
            <a:endParaRPr lang="en-US" altLang="zh-CN" sz="1400" dirty="0">
              <a:solidFill>
                <a:srgbClr val="FF0000"/>
              </a:solidFill>
              <a:cs typeface="+mn-ea"/>
              <a:sym typeface="+mn-lt"/>
            </a:endParaRPr>
          </a:p>
        </p:txBody>
      </p:sp>
      <p:sp>
        <p:nvSpPr>
          <p:cNvPr id="13" name="矩形 12"/>
          <p:cNvSpPr/>
          <p:nvPr/>
        </p:nvSpPr>
        <p:spPr>
          <a:xfrm>
            <a:off x="1476829" y="2746647"/>
            <a:ext cx="10178142" cy="652486"/>
          </a:xfrm>
          <a:prstGeom prst="rect">
            <a:avLst/>
          </a:prstGeom>
        </p:spPr>
        <p:txBody>
          <a:bodyPr wrap="square">
            <a:spAutoFit/>
          </a:bodyPr>
          <a:lstStyle/>
          <a:p>
            <a:pPr defTabSz="609585">
              <a:lnSpc>
                <a:spcPct val="130000"/>
              </a:lnSpc>
            </a:pPr>
            <a:r>
              <a:rPr lang="en-US" altLang="zh-CN" sz="1400" dirty="0">
                <a:cs typeface="+mn-ea"/>
                <a:sym typeface="+mn-lt"/>
              </a:rPr>
              <a:t>Ignoring boundary effects, each pool5 unit </a:t>
            </a:r>
            <a:r>
              <a:rPr lang="en-US" altLang="zh-CN" sz="1400" dirty="0" smtClean="0">
                <a:cs typeface="+mn-ea"/>
                <a:sym typeface="+mn-lt"/>
              </a:rPr>
              <a:t>has a </a:t>
            </a:r>
            <a:r>
              <a:rPr lang="en-US" altLang="zh-CN" sz="1400" dirty="0">
                <a:solidFill>
                  <a:srgbClr val="FF0000"/>
                </a:solidFill>
                <a:cs typeface="+mn-ea"/>
                <a:sym typeface="+mn-lt"/>
              </a:rPr>
              <a:t>receptive field </a:t>
            </a:r>
            <a:r>
              <a:rPr lang="en-US" altLang="zh-CN" sz="1400" dirty="0">
                <a:cs typeface="+mn-ea"/>
                <a:sym typeface="+mn-lt"/>
              </a:rPr>
              <a:t>of </a:t>
            </a:r>
            <a:r>
              <a:rPr lang="en-US" altLang="zh-CN" sz="1400" dirty="0" smtClean="0">
                <a:cs typeface="+mn-ea"/>
                <a:sym typeface="+mn-lt"/>
              </a:rPr>
              <a:t>195*195 </a:t>
            </a:r>
            <a:r>
              <a:rPr lang="en-US" altLang="zh-CN" sz="1400" dirty="0">
                <a:cs typeface="+mn-ea"/>
                <a:sym typeface="+mn-lt"/>
              </a:rPr>
              <a:t>pixels in the original </a:t>
            </a:r>
            <a:r>
              <a:rPr lang="en-US" altLang="zh-CN" sz="1400" dirty="0" smtClean="0">
                <a:cs typeface="+mn-ea"/>
                <a:sym typeface="+mn-lt"/>
              </a:rPr>
              <a:t>227*227 pixel </a:t>
            </a:r>
            <a:r>
              <a:rPr lang="en-US" altLang="zh-CN" sz="1400" dirty="0">
                <a:cs typeface="+mn-ea"/>
                <a:sym typeface="+mn-lt"/>
              </a:rPr>
              <a:t>input. A central pool5 unit has a nearly global </a:t>
            </a:r>
            <a:r>
              <a:rPr lang="en-US" altLang="zh-CN" sz="1400" dirty="0" smtClean="0">
                <a:cs typeface="+mn-ea"/>
                <a:sym typeface="+mn-lt"/>
              </a:rPr>
              <a:t>view, while </a:t>
            </a:r>
            <a:r>
              <a:rPr lang="en-US" altLang="zh-CN" sz="1400" dirty="0">
                <a:cs typeface="+mn-ea"/>
                <a:sym typeface="+mn-lt"/>
              </a:rPr>
              <a:t>one near the edge has a smaller, clipped support</a:t>
            </a:r>
            <a:endParaRPr lang="en-US" altLang="zh-CN" sz="1400" dirty="0">
              <a:solidFill>
                <a:srgbClr val="FF0000"/>
              </a:solidFill>
              <a:cs typeface="+mn-ea"/>
              <a:sym typeface="+mn-lt"/>
            </a:endParaRPr>
          </a:p>
        </p:txBody>
      </p:sp>
      <p:sp>
        <p:nvSpPr>
          <p:cNvPr id="19" name="矩形 18"/>
          <p:cNvSpPr/>
          <p:nvPr/>
        </p:nvSpPr>
        <p:spPr>
          <a:xfrm>
            <a:off x="1476829" y="3531462"/>
            <a:ext cx="10178142" cy="622286"/>
          </a:xfrm>
          <a:prstGeom prst="rect">
            <a:avLst/>
          </a:prstGeom>
        </p:spPr>
        <p:txBody>
          <a:bodyPr wrap="square">
            <a:spAutoFit/>
          </a:bodyPr>
          <a:lstStyle/>
          <a:p>
            <a:pPr defTabSz="609585">
              <a:lnSpc>
                <a:spcPct val="130000"/>
              </a:lnSpc>
            </a:pPr>
            <a:r>
              <a:rPr lang="en-US" altLang="zh-CN" sz="1400" dirty="0" smtClean="0">
                <a:cs typeface="+mn-ea"/>
                <a:sym typeface="+mn-lt"/>
              </a:rPr>
              <a:t>The </a:t>
            </a:r>
            <a:r>
              <a:rPr lang="en-US" altLang="zh-CN" sz="1400" dirty="0">
                <a:cs typeface="+mn-ea"/>
                <a:sym typeface="+mn-lt"/>
              </a:rPr>
              <a:t>network appears to learn </a:t>
            </a:r>
            <a:r>
              <a:rPr lang="en-US" altLang="zh-CN" sz="1400" dirty="0" smtClean="0">
                <a:cs typeface="+mn-ea"/>
                <a:sym typeface="+mn-lt"/>
              </a:rPr>
              <a:t>a representation </a:t>
            </a:r>
            <a:r>
              <a:rPr lang="en-US" altLang="zh-CN" sz="1400" dirty="0">
                <a:cs typeface="+mn-ea"/>
                <a:sym typeface="+mn-lt"/>
              </a:rPr>
              <a:t>that combines </a:t>
            </a:r>
            <a:r>
              <a:rPr lang="en-US" altLang="zh-CN" sz="1400" dirty="0">
                <a:solidFill>
                  <a:srgbClr val="FF0000"/>
                </a:solidFill>
                <a:cs typeface="+mn-ea"/>
                <a:sym typeface="+mn-lt"/>
              </a:rPr>
              <a:t>a small number of </a:t>
            </a:r>
            <a:r>
              <a:rPr lang="en-US" altLang="zh-CN" sz="1400" dirty="0" smtClean="0">
                <a:solidFill>
                  <a:srgbClr val="FF0000"/>
                </a:solidFill>
                <a:cs typeface="+mn-ea"/>
                <a:sym typeface="+mn-lt"/>
              </a:rPr>
              <a:t>class-tuned features </a:t>
            </a:r>
            <a:r>
              <a:rPr lang="en-US" altLang="zh-CN" sz="1400" dirty="0">
                <a:solidFill>
                  <a:srgbClr val="FF0000"/>
                </a:solidFill>
                <a:cs typeface="+mn-ea"/>
                <a:sym typeface="+mn-lt"/>
              </a:rPr>
              <a:t>together with a distributed representation </a:t>
            </a:r>
            <a:r>
              <a:rPr lang="en-US" altLang="zh-CN" sz="1400" dirty="0">
                <a:cs typeface="+mn-ea"/>
                <a:sym typeface="+mn-lt"/>
              </a:rPr>
              <a:t>of </a:t>
            </a:r>
            <a:r>
              <a:rPr lang="en-US" altLang="zh-CN" sz="1400" dirty="0" smtClean="0">
                <a:cs typeface="+mn-ea"/>
                <a:sym typeface="+mn-lt"/>
              </a:rPr>
              <a:t>shape, texture</a:t>
            </a:r>
            <a:r>
              <a:rPr lang="en-US" altLang="zh-CN" sz="1400" dirty="0">
                <a:cs typeface="+mn-ea"/>
                <a:sym typeface="+mn-lt"/>
              </a:rPr>
              <a:t>, color, and material properties</a:t>
            </a:r>
            <a:endParaRPr lang="en-US" altLang="zh-CN" sz="1400" dirty="0">
              <a:solidFill>
                <a:srgbClr val="FF0000"/>
              </a:solidFill>
              <a:cs typeface="+mn-ea"/>
              <a:sym typeface="+mn-lt"/>
            </a:endParaRPr>
          </a:p>
        </p:txBody>
      </p:sp>
      <p:sp>
        <p:nvSpPr>
          <p:cNvPr id="20" name="矩形 19"/>
          <p:cNvSpPr/>
          <p:nvPr/>
        </p:nvSpPr>
        <p:spPr>
          <a:xfrm>
            <a:off x="1476829" y="4279186"/>
            <a:ext cx="10178142" cy="372410"/>
          </a:xfrm>
          <a:prstGeom prst="rect">
            <a:avLst/>
          </a:prstGeom>
        </p:spPr>
        <p:txBody>
          <a:bodyPr wrap="square">
            <a:spAutoFit/>
          </a:bodyPr>
          <a:lstStyle/>
          <a:p>
            <a:pPr defTabSz="609585">
              <a:lnSpc>
                <a:spcPct val="130000"/>
              </a:lnSpc>
            </a:pPr>
            <a:r>
              <a:rPr lang="en-US" altLang="zh-CN" sz="1400" dirty="0">
                <a:cs typeface="+mn-ea"/>
                <a:sym typeface="+mn-lt"/>
              </a:rPr>
              <a:t>The subsequent </a:t>
            </a:r>
            <a:r>
              <a:rPr lang="en-US" altLang="zh-CN" sz="1400" dirty="0" smtClean="0">
                <a:cs typeface="+mn-ea"/>
                <a:sym typeface="+mn-lt"/>
              </a:rPr>
              <a:t>fully connected </a:t>
            </a:r>
            <a:r>
              <a:rPr lang="en-US" altLang="zh-CN" sz="1400" dirty="0">
                <a:cs typeface="+mn-ea"/>
                <a:sym typeface="+mn-lt"/>
              </a:rPr>
              <a:t>layer fc6 has the ability to model a large set </a:t>
            </a:r>
            <a:r>
              <a:rPr lang="en-US" altLang="zh-CN" sz="1400" dirty="0" smtClean="0">
                <a:cs typeface="+mn-ea"/>
                <a:sym typeface="+mn-lt"/>
              </a:rPr>
              <a:t>of compositions </a:t>
            </a:r>
            <a:r>
              <a:rPr lang="en-US" altLang="zh-CN" sz="1400" dirty="0">
                <a:cs typeface="+mn-ea"/>
                <a:sym typeface="+mn-lt"/>
              </a:rPr>
              <a:t>of these rich features.</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8028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9" y="1000708"/>
            <a:ext cx="3155030"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3.2. Ablation studies</a:t>
            </a:r>
            <a:endParaRPr lang="zh-CN" altLang="en-US" sz="2400" b="1" dirty="0">
              <a:solidFill>
                <a:schemeClr val="accent2"/>
              </a:solidFill>
              <a:cs typeface="+mn-ea"/>
              <a:sym typeface="+mn-lt"/>
            </a:endParaRPr>
          </a:p>
        </p:txBody>
      </p:sp>
      <p:sp>
        <p:nvSpPr>
          <p:cNvPr id="16" name="矩形 15"/>
          <p:cNvSpPr/>
          <p:nvPr/>
        </p:nvSpPr>
        <p:spPr>
          <a:xfrm>
            <a:off x="1476829" y="1522100"/>
            <a:ext cx="4749800" cy="372410"/>
          </a:xfrm>
          <a:prstGeom prst="rect">
            <a:avLst/>
          </a:prstGeom>
        </p:spPr>
        <p:txBody>
          <a:bodyPr wrap="square">
            <a:spAutoFit/>
          </a:bodyPr>
          <a:lstStyle/>
          <a:p>
            <a:pPr defTabSz="609585">
              <a:lnSpc>
                <a:spcPct val="130000"/>
              </a:lnSpc>
            </a:pPr>
            <a:r>
              <a:rPr lang="en-US" altLang="zh-CN" sz="1400" dirty="0" smtClean="0">
                <a:cs typeface="+mn-ea"/>
                <a:sym typeface="+mn-lt"/>
              </a:rPr>
              <a:t>3.2.1 Performance </a:t>
            </a:r>
            <a:r>
              <a:rPr lang="en-US" altLang="zh-CN" sz="1400" dirty="0">
                <a:cs typeface="+mn-ea"/>
                <a:sym typeface="+mn-lt"/>
              </a:rPr>
              <a:t>layer-by-layer, without fine-tuning</a:t>
            </a:r>
            <a:endParaRPr lang="en-US" altLang="zh-CN" sz="1400" dirty="0">
              <a:solidFill>
                <a:srgbClr val="FF0000"/>
              </a:solidFill>
              <a:cs typeface="+mn-ea"/>
              <a:sym typeface="+mn-lt"/>
            </a:endParaRPr>
          </a:p>
        </p:txBody>
      </p:sp>
      <p:sp>
        <p:nvSpPr>
          <p:cNvPr id="13" name="矩形 12"/>
          <p:cNvSpPr/>
          <p:nvPr/>
        </p:nvSpPr>
        <p:spPr>
          <a:xfrm>
            <a:off x="1476829" y="1913850"/>
            <a:ext cx="10178142" cy="652486"/>
          </a:xfrm>
          <a:prstGeom prst="rect">
            <a:avLst/>
          </a:prstGeom>
        </p:spPr>
        <p:txBody>
          <a:bodyPr wrap="square">
            <a:spAutoFit/>
          </a:bodyPr>
          <a:lstStyle/>
          <a:p>
            <a:pPr defTabSz="609585">
              <a:lnSpc>
                <a:spcPct val="130000"/>
              </a:lnSpc>
            </a:pPr>
            <a:r>
              <a:rPr lang="en-US" altLang="zh-CN" sz="1400" dirty="0" smtClean="0">
                <a:cs typeface="+mn-ea"/>
                <a:sym typeface="+mn-lt"/>
              </a:rPr>
              <a:t>To understand which </a:t>
            </a:r>
            <a:r>
              <a:rPr lang="en-US" altLang="zh-CN" sz="1400" dirty="0">
                <a:cs typeface="+mn-ea"/>
                <a:sym typeface="+mn-lt"/>
              </a:rPr>
              <a:t>layers are </a:t>
            </a:r>
            <a:r>
              <a:rPr lang="en-US" altLang="zh-CN" sz="1400" dirty="0">
                <a:solidFill>
                  <a:srgbClr val="FF0000"/>
                </a:solidFill>
                <a:cs typeface="+mn-ea"/>
                <a:sym typeface="+mn-lt"/>
              </a:rPr>
              <a:t>critical for detection </a:t>
            </a:r>
            <a:r>
              <a:rPr lang="en-US" altLang="zh-CN" sz="1400" dirty="0" smtClean="0">
                <a:solidFill>
                  <a:srgbClr val="FF0000"/>
                </a:solidFill>
                <a:cs typeface="+mn-ea"/>
                <a:sym typeface="+mn-lt"/>
              </a:rPr>
              <a:t>performance</a:t>
            </a:r>
            <a:r>
              <a:rPr lang="en-US" altLang="zh-CN" sz="1400" dirty="0" smtClean="0">
                <a:cs typeface="+mn-ea"/>
                <a:sym typeface="+mn-lt"/>
              </a:rPr>
              <a:t>, we </a:t>
            </a:r>
            <a:r>
              <a:rPr lang="en-US" altLang="zh-CN" sz="1400" dirty="0">
                <a:cs typeface="+mn-ea"/>
                <a:sym typeface="+mn-lt"/>
              </a:rPr>
              <a:t>analyzed results on the VOC 2007 dataset for each of </a:t>
            </a:r>
            <a:r>
              <a:rPr lang="en-US" altLang="zh-CN" sz="1400" dirty="0" smtClean="0">
                <a:cs typeface="+mn-ea"/>
                <a:sym typeface="+mn-lt"/>
              </a:rPr>
              <a:t>the CNN’s </a:t>
            </a:r>
            <a:r>
              <a:rPr lang="en-US" altLang="zh-CN" sz="1400" dirty="0">
                <a:cs typeface="+mn-ea"/>
                <a:sym typeface="+mn-lt"/>
              </a:rPr>
              <a:t>last three layers.</a:t>
            </a:r>
            <a:endParaRPr lang="en-US" altLang="zh-CN" sz="1400" dirty="0">
              <a:solidFill>
                <a:srgbClr val="FF0000"/>
              </a:solidFill>
              <a:cs typeface="+mn-ea"/>
              <a:sym typeface="+mn-lt"/>
            </a:endParaRPr>
          </a:p>
        </p:txBody>
      </p:sp>
      <p:sp>
        <p:nvSpPr>
          <p:cNvPr id="19" name="矩形 18"/>
          <p:cNvSpPr/>
          <p:nvPr/>
        </p:nvSpPr>
        <p:spPr>
          <a:xfrm>
            <a:off x="1476829" y="2614369"/>
            <a:ext cx="10178142" cy="932563"/>
          </a:xfrm>
          <a:prstGeom prst="rect">
            <a:avLst/>
          </a:prstGeom>
        </p:spPr>
        <p:txBody>
          <a:bodyPr wrap="square">
            <a:spAutoFit/>
          </a:bodyPr>
          <a:lstStyle/>
          <a:p>
            <a:pPr defTabSz="609585">
              <a:lnSpc>
                <a:spcPct val="130000"/>
              </a:lnSpc>
            </a:pPr>
            <a:r>
              <a:rPr lang="en-US" altLang="zh-CN" sz="1400" dirty="0">
                <a:cs typeface="+mn-ea"/>
                <a:sym typeface="+mn-lt"/>
              </a:rPr>
              <a:t>Layer fc6 is </a:t>
            </a:r>
            <a:r>
              <a:rPr lang="en-US" altLang="zh-CN" sz="1400" dirty="0">
                <a:solidFill>
                  <a:srgbClr val="FF0000"/>
                </a:solidFill>
                <a:cs typeface="+mn-ea"/>
                <a:sym typeface="+mn-lt"/>
              </a:rPr>
              <a:t>fully connected </a:t>
            </a:r>
            <a:r>
              <a:rPr lang="en-US" altLang="zh-CN" sz="1400" dirty="0">
                <a:cs typeface="+mn-ea"/>
                <a:sym typeface="+mn-lt"/>
              </a:rPr>
              <a:t>to pool5. To compute </a:t>
            </a:r>
            <a:r>
              <a:rPr lang="en-US" altLang="zh-CN" sz="1400" dirty="0" smtClean="0">
                <a:cs typeface="+mn-ea"/>
                <a:sym typeface="+mn-lt"/>
              </a:rPr>
              <a:t>features, it </a:t>
            </a:r>
            <a:r>
              <a:rPr lang="en-US" altLang="zh-CN" sz="1400" dirty="0">
                <a:cs typeface="+mn-ea"/>
                <a:sym typeface="+mn-lt"/>
              </a:rPr>
              <a:t>multiplies a </a:t>
            </a:r>
            <a:r>
              <a:rPr lang="en-US" altLang="zh-CN" sz="1400" dirty="0" smtClean="0">
                <a:solidFill>
                  <a:srgbClr val="FF0000"/>
                </a:solidFill>
                <a:cs typeface="+mn-ea"/>
                <a:sym typeface="+mn-lt"/>
              </a:rPr>
              <a:t>4096*9216 </a:t>
            </a:r>
            <a:r>
              <a:rPr lang="en-US" altLang="zh-CN" sz="1400" dirty="0">
                <a:solidFill>
                  <a:srgbClr val="FF0000"/>
                </a:solidFill>
                <a:cs typeface="+mn-ea"/>
                <a:sym typeface="+mn-lt"/>
              </a:rPr>
              <a:t>weight matrix </a:t>
            </a:r>
            <a:r>
              <a:rPr lang="en-US" altLang="zh-CN" sz="1400" dirty="0">
                <a:cs typeface="+mn-ea"/>
                <a:sym typeface="+mn-lt"/>
              </a:rPr>
              <a:t>by the pool5</a:t>
            </a:r>
          </a:p>
          <a:p>
            <a:pPr defTabSz="609585">
              <a:lnSpc>
                <a:spcPct val="130000"/>
              </a:lnSpc>
            </a:pPr>
            <a:r>
              <a:rPr lang="en-US" altLang="zh-CN" sz="1400" dirty="0">
                <a:cs typeface="+mn-ea"/>
                <a:sym typeface="+mn-lt"/>
              </a:rPr>
              <a:t>feature map (</a:t>
            </a:r>
            <a:r>
              <a:rPr lang="en-US" altLang="zh-CN" sz="1400" dirty="0">
                <a:solidFill>
                  <a:srgbClr val="FF0000"/>
                </a:solidFill>
                <a:cs typeface="+mn-ea"/>
                <a:sym typeface="+mn-lt"/>
              </a:rPr>
              <a:t>reshaped as a 9216-dimensional </a:t>
            </a:r>
            <a:r>
              <a:rPr lang="en-US" altLang="zh-CN" sz="1400" dirty="0">
                <a:cs typeface="+mn-ea"/>
                <a:sym typeface="+mn-lt"/>
              </a:rPr>
              <a:t>vector) </a:t>
            </a:r>
            <a:r>
              <a:rPr lang="en-US" altLang="zh-CN" sz="1400" dirty="0" smtClean="0">
                <a:cs typeface="+mn-ea"/>
                <a:sym typeface="+mn-lt"/>
              </a:rPr>
              <a:t>and then </a:t>
            </a:r>
            <a:r>
              <a:rPr lang="en-US" altLang="zh-CN" sz="1400" dirty="0">
                <a:cs typeface="+mn-ea"/>
                <a:sym typeface="+mn-lt"/>
              </a:rPr>
              <a:t>adds </a:t>
            </a:r>
            <a:r>
              <a:rPr lang="en-US" altLang="zh-CN" sz="1400" dirty="0">
                <a:solidFill>
                  <a:srgbClr val="FF0000"/>
                </a:solidFill>
                <a:cs typeface="+mn-ea"/>
                <a:sym typeface="+mn-lt"/>
              </a:rPr>
              <a:t>a vector of biases</a:t>
            </a:r>
            <a:r>
              <a:rPr lang="en-US" altLang="zh-CN" sz="1400" dirty="0">
                <a:cs typeface="+mn-ea"/>
                <a:sym typeface="+mn-lt"/>
              </a:rPr>
              <a:t>. This intermediate vector is</a:t>
            </a:r>
          </a:p>
          <a:p>
            <a:pPr defTabSz="609585">
              <a:lnSpc>
                <a:spcPct val="130000"/>
              </a:lnSpc>
            </a:pPr>
            <a:r>
              <a:rPr lang="en-US" altLang="zh-CN" sz="1400" dirty="0">
                <a:cs typeface="+mn-ea"/>
                <a:sym typeface="+mn-lt"/>
              </a:rPr>
              <a:t>component-wise half-wave rectified </a:t>
            </a:r>
            <a:r>
              <a:rPr lang="en-US" altLang="zh-CN" sz="1400" dirty="0" smtClean="0">
                <a:cs typeface="+mn-ea"/>
                <a:sym typeface="+mn-lt"/>
              </a:rPr>
              <a:t>(x &lt;- max(0</a:t>
            </a:r>
            <a:r>
              <a:rPr lang="en-US" altLang="zh-CN" sz="1400" dirty="0">
                <a:cs typeface="+mn-ea"/>
                <a:sym typeface="+mn-lt"/>
              </a:rPr>
              <a:t>; x)).</a:t>
            </a:r>
            <a:endParaRPr lang="en-US" altLang="zh-CN" sz="1400" dirty="0">
              <a:solidFill>
                <a:srgbClr val="FF0000"/>
              </a:solidFill>
              <a:cs typeface="+mn-ea"/>
              <a:sym typeface="+mn-lt"/>
            </a:endParaRPr>
          </a:p>
        </p:txBody>
      </p:sp>
      <p:sp>
        <p:nvSpPr>
          <p:cNvPr id="20" name="矩形 19"/>
          <p:cNvSpPr/>
          <p:nvPr/>
        </p:nvSpPr>
        <p:spPr>
          <a:xfrm>
            <a:off x="1476829" y="3687966"/>
            <a:ext cx="10178142" cy="652486"/>
          </a:xfrm>
          <a:prstGeom prst="rect">
            <a:avLst/>
          </a:prstGeom>
        </p:spPr>
        <p:txBody>
          <a:bodyPr wrap="square">
            <a:spAutoFit/>
          </a:bodyPr>
          <a:lstStyle/>
          <a:p>
            <a:pPr defTabSz="609585">
              <a:lnSpc>
                <a:spcPct val="130000"/>
              </a:lnSpc>
            </a:pPr>
            <a:r>
              <a:rPr lang="en-US" altLang="zh-CN" sz="1400" dirty="0">
                <a:cs typeface="+mn-ea"/>
                <a:sym typeface="+mn-lt"/>
              </a:rPr>
              <a:t>Layer fc7 is the final layer of the network. It is </a:t>
            </a:r>
            <a:r>
              <a:rPr lang="en-US" altLang="zh-CN" sz="1400" dirty="0" smtClean="0">
                <a:cs typeface="+mn-ea"/>
                <a:sym typeface="+mn-lt"/>
              </a:rPr>
              <a:t>implemented by </a:t>
            </a:r>
            <a:r>
              <a:rPr lang="en-US" altLang="zh-CN" sz="1400" dirty="0">
                <a:solidFill>
                  <a:srgbClr val="FF0000"/>
                </a:solidFill>
                <a:cs typeface="+mn-ea"/>
                <a:sym typeface="+mn-lt"/>
              </a:rPr>
              <a:t>multiplying the features computed by fc6 by a</a:t>
            </a:r>
          </a:p>
          <a:p>
            <a:pPr defTabSz="609585">
              <a:lnSpc>
                <a:spcPct val="130000"/>
              </a:lnSpc>
            </a:pPr>
            <a:r>
              <a:rPr lang="en-US" altLang="zh-CN" sz="1400" dirty="0">
                <a:solidFill>
                  <a:srgbClr val="FF0000"/>
                </a:solidFill>
                <a:cs typeface="+mn-ea"/>
                <a:sym typeface="+mn-lt"/>
              </a:rPr>
              <a:t>4096 </a:t>
            </a:r>
            <a:r>
              <a:rPr lang="en-US" altLang="zh-CN" sz="1400" dirty="0" smtClean="0">
                <a:solidFill>
                  <a:srgbClr val="FF0000"/>
                </a:solidFill>
                <a:cs typeface="+mn-ea"/>
                <a:sym typeface="+mn-lt"/>
              </a:rPr>
              <a:t>* </a:t>
            </a:r>
            <a:r>
              <a:rPr lang="en-US" altLang="zh-CN" sz="1400" dirty="0">
                <a:solidFill>
                  <a:srgbClr val="FF0000"/>
                </a:solidFill>
                <a:cs typeface="+mn-ea"/>
                <a:sym typeface="+mn-lt"/>
              </a:rPr>
              <a:t>4096 weight matrix</a:t>
            </a:r>
            <a:r>
              <a:rPr lang="en-US" altLang="zh-CN" sz="1400" dirty="0">
                <a:cs typeface="+mn-ea"/>
                <a:sym typeface="+mn-lt"/>
              </a:rPr>
              <a:t>, and similarly </a:t>
            </a:r>
            <a:r>
              <a:rPr lang="en-US" altLang="zh-CN" sz="1400" dirty="0">
                <a:solidFill>
                  <a:srgbClr val="FF0000"/>
                </a:solidFill>
                <a:cs typeface="+mn-ea"/>
                <a:sym typeface="+mn-lt"/>
              </a:rPr>
              <a:t>adding a </a:t>
            </a:r>
            <a:r>
              <a:rPr lang="en-US" altLang="zh-CN" sz="1400" dirty="0" smtClean="0">
                <a:solidFill>
                  <a:srgbClr val="FF0000"/>
                </a:solidFill>
                <a:cs typeface="+mn-ea"/>
                <a:sym typeface="+mn-lt"/>
              </a:rPr>
              <a:t>vector of </a:t>
            </a:r>
            <a:r>
              <a:rPr lang="en-US" altLang="zh-CN" sz="1400" dirty="0">
                <a:solidFill>
                  <a:srgbClr val="FF0000"/>
                </a:solidFill>
                <a:cs typeface="+mn-ea"/>
                <a:sym typeface="+mn-lt"/>
              </a:rPr>
              <a:t>biases </a:t>
            </a:r>
            <a:r>
              <a:rPr lang="en-US" altLang="zh-CN" sz="1400" dirty="0">
                <a:cs typeface="+mn-ea"/>
                <a:sym typeface="+mn-lt"/>
              </a:rPr>
              <a:t>and applying half-wave rectification</a:t>
            </a:r>
            <a:endParaRPr lang="en-US" altLang="zh-CN" sz="1400" dirty="0">
              <a:solidFill>
                <a:srgbClr val="FF0000"/>
              </a:solidFill>
              <a:cs typeface="+mn-ea"/>
              <a:sym typeface="+mn-lt"/>
            </a:endParaRPr>
          </a:p>
        </p:txBody>
      </p:sp>
      <p:sp>
        <p:nvSpPr>
          <p:cNvPr id="9" name="矩形 8"/>
          <p:cNvSpPr/>
          <p:nvPr/>
        </p:nvSpPr>
        <p:spPr>
          <a:xfrm>
            <a:off x="1476829" y="4482167"/>
            <a:ext cx="10178142" cy="622286"/>
          </a:xfrm>
          <a:prstGeom prst="rect">
            <a:avLst/>
          </a:prstGeom>
        </p:spPr>
        <p:txBody>
          <a:bodyPr wrap="square">
            <a:spAutoFit/>
          </a:bodyPr>
          <a:lstStyle/>
          <a:p>
            <a:pPr defTabSz="609585">
              <a:lnSpc>
                <a:spcPct val="130000"/>
              </a:lnSpc>
            </a:pPr>
            <a:r>
              <a:rPr lang="en-US" altLang="zh-CN" sz="1400" dirty="0">
                <a:cs typeface="+mn-ea"/>
                <a:sym typeface="+mn-lt"/>
              </a:rPr>
              <a:t>Analyzing </a:t>
            </a:r>
            <a:r>
              <a:rPr lang="en-US" altLang="zh-CN" sz="1400" dirty="0" smtClean="0">
                <a:cs typeface="+mn-ea"/>
                <a:sym typeface="+mn-lt"/>
              </a:rPr>
              <a:t>performance layer-by-layer </a:t>
            </a:r>
            <a:r>
              <a:rPr lang="en-US" altLang="zh-CN" sz="1400" dirty="0">
                <a:cs typeface="+mn-ea"/>
                <a:sym typeface="+mn-lt"/>
              </a:rPr>
              <a:t>(Table 2 rows 1-3) reveals that features </a:t>
            </a:r>
            <a:r>
              <a:rPr lang="en-US" altLang="zh-CN" sz="1400" dirty="0" smtClean="0">
                <a:cs typeface="+mn-ea"/>
                <a:sym typeface="+mn-lt"/>
              </a:rPr>
              <a:t>from fc7 </a:t>
            </a:r>
            <a:r>
              <a:rPr lang="en-US" altLang="zh-CN" sz="1400" dirty="0">
                <a:solidFill>
                  <a:srgbClr val="FF0000"/>
                </a:solidFill>
                <a:cs typeface="+mn-ea"/>
                <a:sym typeface="+mn-lt"/>
              </a:rPr>
              <a:t>generalize worse </a:t>
            </a:r>
            <a:r>
              <a:rPr lang="en-US" altLang="zh-CN" sz="1400" dirty="0">
                <a:cs typeface="+mn-ea"/>
                <a:sym typeface="+mn-lt"/>
              </a:rPr>
              <a:t>than features from fc6</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38631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9" y="1000708"/>
            <a:ext cx="3155030"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3.2. Ablation studies</a:t>
            </a:r>
            <a:endParaRPr lang="zh-CN" altLang="en-US" sz="2400" b="1" dirty="0">
              <a:solidFill>
                <a:schemeClr val="accent2"/>
              </a:solidFill>
              <a:cs typeface="+mn-ea"/>
              <a:sym typeface="+mn-lt"/>
            </a:endParaRPr>
          </a:p>
        </p:txBody>
      </p:sp>
      <p:sp>
        <p:nvSpPr>
          <p:cNvPr id="16" name="矩形 15"/>
          <p:cNvSpPr/>
          <p:nvPr/>
        </p:nvSpPr>
        <p:spPr>
          <a:xfrm>
            <a:off x="1476829" y="1522100"/>
            <a:ext cx="4749800" cy="372410"/>
          </a:xfrm>
          <a:prstGeom prst="rect">
            <a:avLst/>
          </a:prstGeom>
        </p:spPr>
        <p:txBody>
          <a:bodyPr wrap="square">
            <a:spAutoFit/>
          </a:bodyPr>
          <a:lstStyle/>
          <a:p>
            <a:pPr defTabSz="609585">
              <a:lnSpc>
                <a:spcPct val="130000"/>
              </a:lnSpc>
            </a:pPr>
            <a:r>
              <a:rPr lang="en-US" altLang="zh-CN" sz="1400" dirty="0" smtClean="0">
                <a:cs typeface="+mn-ea"/>
                <a:sym typeface="+mn-lt"/>
              </a:rPr>
              <a:t>3.2.1 Performance </a:t>
            </a:r>
            <a:r>
              <a:rPr lang="en-US" altLang="zh-CN" sz="1400" dirty="0">
                <a:cs typeface="+mn-ea"/>
                <a:sym typeface="+mn-lt"/>
              </a:rPr>
              <a:t>layer-by-layer, without fine-tuning</a:t>
            </a:r>
            <a:endParaRPr lang="en-US" altLang="zh-CN" sz="1400" dirty="0">
              <a:solidFill>
                <a:srgbClr val="FF0000"/>
              </a:solidFill>
              <a:cs typeface="+mn-ea"/>
              <a:sym typeface="+mn-lt"/>
            </a:endParaRPr>
          </a:p>
        </p:txBody>
      </p:sp>
      <p:sp>
        <p:nvSpPr>
          <p:cNvPr id="13" name="矩形 12"/>
          <p:cNvSpPr/>
          <p:nvPr/>
        </p:nvSpPr>
        <p:spPr>
          <a:xfrm>
            <a:off x="1476829" y="1913850"/>
            <a:ext cx="10178142" cy="1212640"/>
          </a:xfrm>
          <a:prstGeom prst="rect">
            <a:avLst/>
          </a:prstGeom>
        </p:spPr>
        <p:txBody>
          <a:bodyPr wrap="square">
            <a:spAutoFit/>
          </a:bodyPr>
          <a:lstStyle/>
          <a:p>
            <a:pPr defTabSz="609585">
              <a:lnSpc>
                <a:spcPct val="130000"/>
              </a:lnSpc>
            </a:pPr>
            <a:r>
              <a:rPr lang="en-US" altLang="zh-CN" sz="1400" dirty="0">
                <a:cs typeface="+mn-ea"/>
                <a:sym typeface="+mn-lt"/>
              </a:rPr>
              <a:t>This </a:t>
            </a:r>
            <a:r>
              <a:rPr lang="en-US" altLang="zh-CN" sz="1400" dirty="0" smtClean="0">
                <a:cs typeface="+mn-ea"/>
                <a:sym typeface="+mn-lt"/>
              </a:rPr>
              <a:t>means that </a:t>
            </a:r>
            <a:r>
              <a:rPr lang="en-US" altLang="zh-CN" sz="1400" dirty="0">
                <a:cs typeface="+mn-ea"/>
                <a:sym typeface="+mn-lt"/>
              </a:rPr>
              <a:t>29%, or about 16.8 million, of the CNN’s </a:t>
            </a:r>
            <a:r>
              <a:rPr lang="en-US" altLang="zh-CN" sz="1400" dirty="0" smtClean="0">
                <a:cs typeface="+mn-ea"/>
                <a:sym typeface="+mn-lt"/>
              </a:rPr>
              <a:t>parameters can </a:t>
            </a:r>
            <a:r>
              <a:rPr lang="en-US" altLang="zh-CN" sz="1400" dirty="0">
                <a:cs typeface="+mn-ea"/>
                <a:sym typeface="+mn-lt"/>
              </a:rPr>
              <a:t>be removed </a:t>
            </a:r>
            <a:r>
              <a:rPr lang="en-US" altLang="zh-CN" sz="1400" dirty="0">
                <a:solidFill>
                  <a:srgbClr val="FF0000"/>
                </a:solidFill>
                <a:cs typeface="+mn-ea"/>
                <a:sym typeface="+mn-lt"/>
              </a:rPr>
              <a:t>without degrading </a:t>
            </a:r>
            <a:r>
              <a:rPr lang="en-US" altLang="zh-CN" sz="1400" dirty="0" err="1">
                <a:solidFill>
                  <a:srgbClr val="FF0000"/>
                </a:solidFill>
                <a:cs typeface="+mn-ea"/>
                <a:sym typeface="+mn-lt"/>
              </a:rPr>
              <a:t>mAP</a:t>
            </a:r>
            <a:r>
              <a:rPr lang="en-US" altLang="zh-CN" sz="1400" dirty="0">
                <a:cs typeface="+mn-ea"/>
                <a:sym typeface="+mn-lt"/>
              </a:rPr>
              <a:t>. </a:t>
            </a:r>
            <a:endParaRPr lang="en-US" altLang="zh-CN" sz="1400" dirty="0" smtClean="0">
              <a:cs typeface="+mn-ea"/>
              <a:sym typeface="+mn-lt"/>
            </a:endParaRPr>
          </a:p>
          <a:p>
            <a:pPr defTabSz="609585">
              <a:lnSpc>
                <a:spcPct val="130000"/>
              </a:lnSpc>
            </a:pPr>
            <a:endParaRPr lang="en-US" altLang="zh-CN" sz="1400" dirty="0">
              <a:cs typeface="+mn-ea"/>
              <a:sym typeface="+mn-lt"/>
            </a:endParaRPr>
          </a:p>
          <a:p>
            <a:pPr defTabSz="609585">
              <a:lnSpc>
                <a:spcPct val="130000"/>
              </a:lnSpc>
            </a:pPr>
            <a:r>
              <a:rPr lang="en-US" altLang="zh-CN" sz="1400" dirty="0" smtClean="0">
                <a:cs typeface="+mn-ea"/>
                <a:sym typeface="+mn-lt"/>
              </a:rPr>
              <a:t>More </a:t>
            </a:r>
            <a:r>
              <a:rPr lang="en-US" altLang="zh-CN" sz="1400" dirty="0">
                <a:cs typeface="+mn-ea"/>
                <a:sym typeface="+mn-lt"/>
              </a:rPr>
              <a:t>surprising </a:t>
            </a:r>
            <a:r>
              <a:rPr lang="en-US" altLang="zh-CN" sz="1400" dirty="0" smtClean="0">
                <a:cs typeface="+mn-ea"/>
                <a:sym typeface="+mn-lt"/>
              </a:rPr>
              <a:t>is that </a:t>
            </a:r>
            <a:r>
              <a:rPr lang="en-US" altLang="zh-CN" sz="1400" dirty="0">
                <a:cs typeface="+mn-ea"/>
                <a:sym typeface="+mn-lt"/>
              </a:rPr>
              <a:t>removing both fc7 and fc6 </a:t>
            </a:r>
            <a:r>
              <a:rPr lang="en-US" altLang="zh-CN" sz="1400" dirty="0">
                <a:solidFill>
                  <a:srgbClr val="FF0000"/>
                </a:solidFill>
                <a:cs typeface="+mn-ea"/>
                <a:sym typeface="+mn-lt"/>
              </a:rPr>
              <a:t>produces quite good </a:t>
            </a:r>
            <a:r>
              <a:rPr lang="en-US" altLang="zh-CN" sz="1400" dirty="0" smtClean="0">
                <a:solidFill>
                  <a:srgbClr val="FF0000"/>
                </a:solidFill>
                <a:cs typeface="+mn-ea"/>
                <a:sym typeface="+mn-lt"/>
              </a:rPr>
              <a:t>results </a:t>
            </a:r>
            <a:r>
              <a:rPr lang="en-US" altLang="zh-CN" sz="1400" dirty="0" smtClean="0">
                <a:cs typeface="+mn-ea"/>
                <a:sym typeface="+mn-lt"/>
              </a:rPr>
              <a:t>even </a:t>
            </a:r>
            <a:r>
              <a:rPr lang="en-US" altLang="zh-CN" sz="1400" dirty="0">
                <a:cs typeface="+mn-ea"/>
                <a:sym typeface="+mn-lt"/>
              </a:rPr>
              <a:t>though pool5 features are computed using only 6% </a:t>
            </a:r>
            <a:r>
              <a:rPr lang="en-US" altLang="zh-CN" sz="1400" dirty="0" smtClean="0">
                <a:cs typeface="+mn-ea"/>
                <a:sym typeface="+mn-lt"/>
              </a:rPr>
              <a:t>of the </a:t>
            </a:r>
            <a:r>
              <a:rPr lang="en-US" altLang="zh-CN" sz="1400" dirty="0">
                <a:cs typeface="+mn-ea"/>
                <a:sym typeface="+mn-lt"/>
              </a:rPr>
              <a:t>CNN’s parameters.</a:t>
            </a:r>
            <a:endParaRPr lang="en-US" altLang="zh-CN" sz="1400" dirty="0">
              <a:solidFill>
                <a:srgbClr val="FF0000"/>
              </a:solidFill>
              <a:cs typeface="+mn-ea"/>
              <a:sym typeface="+mn-lt"/>
            </a:endParaRPr>
          </a:p>
        </p:txBody>
      </p:sp>
      <p:sp>
        <p:nvSpPr>
          <p:cNvPr id="10" name="矩形 9"/>
          <p:cNvSpPr/>
          <p:nvPr/>
        </p:nvSpPr>
        <p:spPr>
          <a:xfrm>
            <a:off x="1476829" y="3336250"/>
            <a:ext cx="10178142" cy="652486"/>
          </a:xfrm>
          <a:prstGeom prst="rect">
            <a:avLst/>
          </a:prstGeom>
        </p:spPr>
        <p:txBody>
          <a:bodyPr wrap="square">
            <a:spAutoFit/>
          </a:bodyPr>
          <a:lstStyle/>
          <a:p>
            <a:pPr defTabSz="609585">
              <a:lnSpc>
                <a:spcPct val="130000"/>
              </a:lnSpc>
            </a:pPr>
            <a:r>
              <a:rPr lang="en-US" altLang="zh-CN" sz="1400" dirty="0">
                <a:cs typeface="+mn-ea"/>
                <a:sym typeface="+mn-lt"/>
              </a:rPr>
              <a:t>Much of the CNN’s </a:t>
            </a:r>
            <a:r>
              <a:rPr lang="en-US" altLang="zh-CN" sz="1400" dirty="0" smtClean="0">
                <a:cs typeface="+mn-ea"/>
                <a:sym typeface="+mn-lt"/>
              </a:rPr>
              <a:t>representational power </a:t>
            </a:r>
            <a:r>
              <a:rPr lang="en-US" altLang="zh-CN" sz="1400" dirty="0">
                <a:cs typeface="+mn-ea"/>
                <a:sym typeface="+mn-lt"/>
              </a:rPr>
              <a:t>comes from </a:t>
            </a:r>
            <a:r>
              <a:rPr lang="en-US" altLang="zh-CN" sz="1400" dirty="0">
                <a:solidFill>
                  <a:srgbClr val="FF0000"/>
                </a:solidFill>
                <a:cs typeface="+mn-ea"/>
                <a:sym typeface="+mn-lt"/>
              </a:rPr>
              <a:t>its convolutional layers</a:t>
            </a:r>
            <a:r>
              <a:rPr lang="en-US" altLang="zh-CN" sz="1400" dirty="0">
                <a:cs typeface="+mn-ea"/>
                <a:sym typeface="+mn-lt"/>
              </a:rPr>
              <a:t>, rather than </a:t>
            </a:r>
            <a:r>
              <a:rPr lang="en-US" altLang="zh-CN" sz="1400" dirty="0" smtClean="0">
                <a:cs typeface="+mn-ea"/>
                <a:sym typeface="+mn-lt"/>
              </a:rPr>
              <a:t>from the </a:t>
            </a:r>
            <a:r>
              <a:rPr lang="en-US" altLang="zh-CN" sz="1400" dirty="0">
                <a:cs typeface="+mn-ea"/>
                <a:sym typeface="+mn-lt"/>
              </a:rPr>
              <a:t>much larger </a:t>
            </a:r>
            <a:r>
              <a:rPr lang="en-US" altLang="zh-CN" sz="1400" dirty="0">
                <a:solidFill>
                  <a:srgbClr val="FF0000"/>
                </a:solidFill>
                <a:cs typeface="+mn-ea"/>
                <a:sym typeface="+mn-lt"/>
              </a:rPr>
              <a:t>densely connected </a:t>
            </a:r>
            <a:r>
              <a:rPr lang="en-US" altLang="zh-CN" sz="1400" dirty="0">
                <a:cs typeface="+mn-ea"/>
                <a:sym typeface="+mn-lt"/>
              </a:rPr>
              <a:t>layers.</a:t>
            </a:r>
            <a:endParaRPr lang="en-US" altLang="zh-CN" sz="1400" dirty="0">
              <a:solidFill>
                <a:srgbClr val="FF0000"/>
              </a:solidFill>
              <a:cs typeface="+mn-ea"/>
              <a:sym typeface="+mn-lt"/>
            </a:endParaRPr>
          </a:p>
        </p:txBody>
      </p:sp>
      <p:sp>
        <p:nvSpPr>
          <p:cNvPr id="12" name="矩形 11"/>
          <p:cNvSpPr/>
          <p:nvPr/>
        </p:nvSpPr>
        <p:spPr>
          <a:xfrm>
            <a:off x="1476829" y="4198496"/>
            <a:ext cx="10178142" cy="652486"/>
          </a:xfrm>
          <a:prstGeom prst="rect">
            <a:avLst/>
          </a:prstGeom>
        </p:spPr>
        <p:txBody>
          <a:bodyPr wrap="square">
            <a:spAutoFit/>
          </a:bodyPr>
          <a:lstStyle/>
          <a:p>
            <a:pPr defTabSz="609585">
              <a:lnSpc>
                <a:spcPct val="130000"/>
              </a:lnSpc>
            </a:pPr>
            <a:r>
              <a:rPr lang="en-US" altLang="zh-CN" sz="1400" dirty="0">
                <a:cs typeface="+mn-ea"/>
                <a:sym typeface="+mn-lt"/>
              </a:rPr>
              <a:t>This finding </a:t>
            </a:r>
            <a:r>
              <a:rPr lang="en-US" altLang="zh-CN" sz="1400" dirty="0" smtClean="0">
                <a:cs typeface="+mn-ea"/>
                <a:sym typeface="+mn-lt"/>
              </a:rPr>
              <a:t>suggests potential </a:t>
            </a:r>
            <a:r>
              <a:rPr lang="en-US" altLang="zh-CN" sz="1400" dirty="0">
                <a:cs typeface="+mn-ea"/>
                <a:sym typeface="+mn-lt"/>
              </a:rPr>
              <a:t>utility in computing a dense feature map, </a:t>
            </a:r>
            <a:r>
              <a:rPr lang="en-US" altLang="zh-CN" sz="1400" dirty="0" smtClean="0">
                <a:cs typeface="+mn-ea"/>
                <a:sym typeface="+mn-lt"/>
              </a:rPr>
              <a:t>in the </a:t>
            </a:r>
            <a:r>
              <a:rPr lang="en-US" altLang="zh-CN" sz="1400" dirty="0">
                <a:cs typeface="+mn-ea"/>
                <a:sym typeface="+mn-lt"/>
              </a:rPr>
              <a:t>sense of HOG, of an arbitrary-sized image by using </a:t>
            </a:r>
            <a:r>
              <a:rPr lang="en-US" altLang="zh-CN" sz="1400" dirty="0" smtClean="0">
                <a:cs typeface="+mn-ea"/>
                <a:sym typeface="+mn-lt"/>
              </a:rPr>
              <a:t>only the </a:t>
            </a:r>
            <a:r>
              <a:rPr lang="en-US" altLang="zh-CN" sz="1400" dirty="0">
                <a:cs typeface="+mn-ea"/>
                <a:sym typeface="+mn-lt"/>
              </a:rPr>
              <a:t>convolutional layers of the CNN.</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368509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9" y="1000708"/>
            <a:ext cx="6785833"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Performance layer-by-layer, with fine-tuning</a:t>
            </a:r>
            <a:endParaRPr lang="zh-CN" altLang="en-US" sz="2400" b="1" dirty="0">
              <a:solidFill>
                <a:schemeClr val="accent2"/>
              </a:solidFill>
              <a:cs typeface="+mn-ea"/>
              <a:sym typeface="+mn-lt"/>
            </a:endParaRPr>
          </a:p>
        </p:txBody>
      </p:sp>
      <p:sp>
        <p:nvSpPr>
          <p:cNvPr id="16" name="矩形 15"/>
          <p:cNvSpPr/>
          <p:nvPr/>
        </p:nvSpPr>
        <p:spPr>
          <a:xfrm>
            <a:off x="1476829" y="1511577"/>
            <a:ext cx="4749800" cy="372410"/>
          </a:xfrm>
          <a:prstGeom prst="rect">
            <a:avLst/>
          </a:prstGeom>
        </p:spPr>
        <p:txBody>
          <a:bodyPr wrap="square">
            <a:spAutoFit/>
          </a:bodyPr>
          <a:lstStyle/>
          <a:p>
            <a:pPr defTabSz="609585">
              <a:lnSpc>
                <a:spcPct val="130000"/>
              </a:lnSpc>
            </a:pPr>
            <a:r>
              <a:rPr lang="en-US" altLang="zh-CN" sz="1400" dirty="0" smtClean="0">
                <a:cs typeface="+mn-ea"/>
                <a:sym typeface="+mn-lt"/>
              </a:rPr>
              <a:t>3.2.1 Performance </a:t>
            </a:r>
            <a:r>
              <a:rPr lang="en-US" altLang="zh-CN" sz="1400" dirty="0">
                <a:cs typeface="+mn-ea"/>
                <a:sym typeface="+mn-lt"/>
              </a:rPr>
              <a:t>layer-by-layer, without fine-tuning</a:t>
            </a:r>
            <a:endParaRPr lang="en-US" altLang="zh-CN" sz="1400" dirty="0">
              <a:solidFill>
                <a:srgbClr val="FF0000"/>
              </a:solidFill>
              <a:cs typeface="+mn-ea"/>
              <a:sym typeface="+mn-lt"/>
            </a:endParaRPr>
          </a:p>
        </p:txBody>
      </p:sp>
      <p:sp>
        <p:nvSpPr>
          <p:cNvPr id="13" name="矩形 12"/>
          <p:cNvSpPr/>
          <p:nvPr/>
        </p:nvSpPr>
        <p:spPr>
          <a:xfrm>
            <a:off x="1476829" y="1913850"/>
            <a:ext cx="10178142" cy="372410"/>
          </a:xfrm>
          <a:prstGeom prst="rect">
            <a:avLst/>
          </a:prstGeom>
        </p:spPr>
        <p:txBody>
          <a:bodyPr wrap="square">
            <a:spAutoFit/>
          </a:bodyPr>
          <a:lstStyle/>
          <a:p>
            <a:pPr defTabSz="609585">
              <a:lnSpc>
                <a:spcPct val="130000"/>
              </a:lnSpc>
            </a:pPr>
            <a:r>
              <a:rPr lang="en-US" altLang="zh-CN" sz="1400" dirty="0">
                <a:cs typeface="+mn-ea"/>
                <a:sym typeface="+mn-lt"/>
              </a:rPr>
              <a:t>We </a:t>
            </a:r>
            <a:r>
              <a:rPr lang="en-US" altLang="zh-CN" sz="1400" dirty="0" smtClean="0">
                <a:cs typeface="+mn-ea"/>
                <a:sym typeface="+mn-lt"/>
              </a:rPr>
              <a:t>now look </a:t>
            </a:r>
            <a:r>
              <a:rPr lang="en-US" altLang="zh-CN" sz="1400" dirty="0">
                <a:cs typeface="+mn-ea"/>
                <a:sym typeface="+mn-lt"/>
              </a:rPr>
              <a:t>at results from our CNN after having </a:t>
            </a:r>
            <a:r>
              <a:rPr lang="en-US" altLang="zh-CN" sz="1400" dirty="0">
                <a:solidFill>
                  <a:srgbClr val="FF0000"/>
                </a:solidFill>
                <a:cs typeface="+mn-ea"/>
                <a:sym typeface="+mn-lt"/>
              </a:rPr>
              <a:t>fine-tuned</a:t>
            </a:r>
            <a:r>
              <a:rPr lang="en-US" altLang="zh-CN" sz="1400" dirty="0">
                <a:cs typeface="+mn-ea"/>
                <a:sym typeface="+mn-lt"/>
              </a:rPr>
              <a:t> its </a:t>
            </a:r>
            <a:r>
              <a:rPr lang="en-US" altLang="zh-CN" sz="1400" dirty="0" smtClean="0">
                <a:cs typeface="+mn-ea"/>
                <a:sym typeface="+mn-lt"/>
              </a:rPr>
              <a:t>parameters </a:t>
            </a:r>
            <a:r>
              <a:rPr lang="en-US" altLang="zh-CN" sz="1400" dirty="0">
                <a:cs typeface="+mn-ea"/>
                <a:sym typeface="+mn-lt"/>
              </a:rPr>
              <a:t>on VOC 2007 </a:t>
            </a:r>
            <a:r>
              <a:rPr lang="en-US" altLang="zh-CN" sz="1400" dirty="0" err="1">
                <a:cs typeface="+mn-ea"/>
                <a:sym typeface="+mn-lt"/>
              </a:rPr>
              <a:t>trainval</a:t>
            </a:r>
            <a:r>
              <a:rPr lang="en-US" altLang="zh-CN" sz="1400" dirty="0">
                <a:cs typeface="+mn-ea"/>
                <a:sym typeface="+mn-lt"/>
              </a:rPr>
              <a:t>.</a:t>
            </a:r>
            <a:endParaRPr lang="en-US" altLang="zh-CN" sz="1400" dirty="0">
              <a:solidFill>
                <a:srgbClr val="FF0000"/>
              </a:solidFill>
              <a:cs typeface="+mn-ea"/>
              <a:sym typeface="+mn-lt"/>
            </a:endParaRPr>
          </a:p>
        </p:txBody>
      </p:sp>
      <p:sp>
        <p:nvSpPr>
          <p:cNvPr id="12" name="矩形 11"/>
          <p:cNvSpPr/>
          <p:nvPr/>
        </p:nvSpPr>
        <p:spPr>
          <a:xfrm>
            <a:off x="1476829" y="2345987"/>
            <a:ext cx="10178142" cy="372410"/>
          </a:xfrm>
          <a:prstGeom prst="rect">
            <a:avLst/>
          </a:prstGeom>
        </p:spPr>
        <p:txBody>
          <a:bodyPr wrap="square">
            <a:spAutoFit/>
          </a:bodyPr>
          <a:lstStyle/>
          <a:p>
            <a:pPr defTabSz="609585">
              <a:lnSpc>
                <a:spcPct val="130000"/>
              </a:lnSpc>
            </a:pPr>
            <a:r>
              <a:rPr lang="en-US" altLang="zh-CN" sz="1400" dirty="0" smtClean="0">
                <a:cs typeface="+mn-ea"/>
                <a:sym typeface="+mn-lt"/>
              </a:rPr>
              <a:t>Fine-tuning </a:t>
            </a:r>
            <a:r>
              <a:rPr lang="en-US" altLang="zh-CN" sz="1400" dirty="0">
                <a:cs typeface="+mn-ea"/>
                <a:sym typeface="+mn-lt"/>
              </a:rPr>
              <a:t>increases </a:t>
            </a:r>
            <a:r>
              <a:rPr lang="en-US" altLang="zh-CN" sz="1400" dirty="0" err="1">
                <a:cs typeface="+mn-ea"/>
                <a:sym typeface="+mn-lt"/>
              </a:rPr>
              <a:t>mAP</a:t>
            </a:r>
            <a:r>
              <a:rPr lang="en-US" altLang="zh-CN" sz="1400" dirty="0">
                <a:cs typeface="+mn-ea"/>
                <a:sym typeface="+mn-lt"/>
              </a:rPr>
              <a:t> by </a:t>
            </a:r>
            <a:r>
              <a:rPr lang="en-US" altLang="zh-CN" sz="1400" dirty="0" smtClean="0">
                <a:cs typeface="+mn-ea"/>
                <a:sym typeface="+mn-lt"/>
              </a:rPr>
              <a:t>8.0 percentage </a:t>
            </a:r>
            <a:r>
              <a:rPr lang="en-US" altLang="zh-CN" sz="1400" dirty="0">
                <a:cs typeface="+mn-ea"/>
                <a:sym typeface="+mn-lt"/>
              </a:rPr>
              <a:t>points to 54.2%.</a:t>
            </a:r>
            <a:endParaRPr lang="en-US" altLang="zh-CN" sz="1400" dirty="0">
              <a:solidFill>
                <a:srgbClr val="FF0000"/>
              </a:solidFill>
              <a:cs typeface="+mn-ea"/>
              <a:sym typeface="+mn-lt"/>
            </a:endParaRPr>
          </a:p>
        </p:txBody>
      </p:sp>
      <p:sp>
        <p:nvSpPr>
          <p:cNvPr id="14" name="矩形 13"/>
          <p:cNvSpPr/>
          <p:nvPr/>
        </p:nvSpPr>
        <p:spPr>
          <a:xfrm>
            <a:off x="1476829" y="2796186"/>
            <a:ext cx="10178142" cy="932563"/>
          </a:xfrm>
          <a:prstGeom prst="rect">
            <a:avLst/>
          </a:prstGeom>
        </p:spPr>
        <p:txBody>
          <a:bodyPr wrap="square">
            <a:spAutoFit/>
          </a:bodyPr>
          <a:lstStyle/>
          <a:p>
            <a:pPr defTabSz="609585">
              <a:lnSpc>
                <a:spcPct val="130000"/>
              </a:lnSpc>
            </a:pPr>
            <a:r>
              <a:rPr lang="en-US" altLang="zh-CN" sz="1400" dirty="0">
                <a:cs typeface="+mn-ea"/>
                <a:sym typeface="+mn-lt"/>
              </a:rPr>
              <a:t>The boost from fine-tuning </a:t>
            </a:r>
            <a:r>
              <a:rPr lang="en-US" altLang="zh-CN" sz="1400" dirty="0" smtClean="0">
                <a:cs typeface="+mn-ea"/>
                <a:sym typeface="+mn-lt"/>
              </a:rPr>
              <a:t>is </a:t>
            </a:r>
            <a:r>
              <a:rPr lang="en-US" altLang="zh-CN" sz="1400" dirty="0" smtClean="0">
                <a:solidFill>
                  <a:srgbClr val="FF0000"/>
                </a:solidFill>
                <a:cs typeface="+mn-ea"/>
                <a:sym typeface="+mn-lt"/>
              </a:rPr>
              <a:t>much </a:t>
            </a:r>
            <a:r>
              <a:rPr lang="en-US" altLang="zh-CN" sz="1400" dirty="0">
                <a:solidFill>
                  <a:srgbClr val="FF0000"/>
                </a:solidFill>
                <a:cs typeface="+mn-ea"/>
                <a:sym typeface="+mn-lt"/>
              </a:rPr>
              <a:t>larger for fc6 and fc7 than for pool5</a:t>
            </a:r>
            <a:r>
              <a:rPr lang="en-US" altLang="zh-CN" sz="1400" dirty="0">
                <a:cs typeface="+mn-ea"/>
                <a:sym typeface="+mn-lt"/>
              </a:rPr>
              <a:t>, which </a:t>
            </a:r>
            <a:r>
              <a:rPr lang="en-US" altLang="zh-CN" sz="1400" dirty="0" smtClean="0">
                <a:cs typeface="+mn-ea"/>
                <a:sym typeface="+mn-lt"/>
              </a:rPr>
              <a:t>suggests that </a:t>
            </a:r>
            <a:r>
              <a:rPr lang="en-US" altLang="zh-CN" sz="1400" dirty="0">
                <a:cs typeface="+mn-ea"/>
                <a:sym typeface="+mn-lt"/>
              </a:rPr>
              <a:t>the pool5 features learned from ImageNet are </a:t>
            </a:r>
            <a:r>
              <a:rPr lang="en-US" altLang="zh-CN" sz="1400" dirty="0" smtClean="0">
                <a:cs typeface="+mn-ea"/>
                <a:sym typeface="+mn-lt"/>
              </a:rPr>
              <a:t>general and </a:t>
            </a:r>
            <a:r>
              <a:rPr lang="en-US" altLang="zh-CN" sz="1400" dirty="0">
                <a:cs typeface="+mn-ea"/>
                <a:sym typeface="+mn-lt"/>
              </a:rPr>
              <a:t>that most of the improvement is gained from </a:t>
            </a:r>
            <a:r>
              <a:rPr lang="en-US" altLang="zh-CN" sz="1400" dirty="0" smtClean="0">
                <a:cs typeface="+mn-ea"/>
                <a:sym typeface="+mn-lt"/>
              </a:rPr>
              <a:t>learning domain-specific </a:t>
            </a:r>
            <a:r>
              <a:rPr lang="en-US" altLang="zh-CN" sz="1400" dirty="0">
                <a:cs typeface="+mn-ea"/>
                <a:sym typeface="+mn-lt"/>
              </a:rPr>
              <a:t>non-linear classifiers on top of them.</a:t>
            </a:r>
            <a:endParaRPr lang="en-US" altLang="zh-CN" sz="1400" dirty="0">
              <a:solidFill>
                <a:srgbClr val="FF0000"/>
              </a:solidFill>
              <a:cs typeface="+mn-ea"/>
              <a:sym typeface="+mn-lt"/>
            </a:endParaRPr>
          </a:p>
        </p:txBody>
      </p:sp>
      <p:sp>
        <p:nvSpPr>
          <p:cNvPr id="15" name="矩形 14"/>
          <p:cNvSpPr/>
          <p:nvPr/>
        </p:nvSpPr>
        <p:spPr>
          <a:xfrm>
            <a:off x="1476829" y="3806538"/>
            <a:ext cx="5373914" cy="372410"/>
          </a:xfrm>
          <a:prstGeom prst="rect">
            <a:avLst/>
          </a:prstGeom>
        </p:spPr>
        <p:txBody>
          <a:bodyPr wrap="square">
            <a:spAutoFit/>
          </a:bodyPr>
          <a:lstStyle/>
          <a:p>
            <a:pPr defTabSz="609585">
              <a:lnSpc>
                <a:spcPct val="130000"/>
              </a:lnSpc>
            </a:pPr>
            <a:r>
              <a:rPr lang="en-US" altLang="zh-CN" sz="1400" dirty="0">
                <a:cs typeface="+mn-ea"/>
                <a:sym typeface="+mn-lt"/>
              </a:rPr>
              <a:t>3.2.2 Comparison to recent feature learning methods</a:t>
            </a:r>
            <a:endParaRPr lang="en-US" altLang="zh-CN" sz="1400" dirty="0">
              <a:solidFill>
                <a:srgbClr val="FF0000"/>
              </a:solidFill>
              <a:cs typeface="+mn-ea"/>
              <a:sym typeface="+mn-lt"/>
            </a:endParaRPr>
          </a:p>
        </p:txBody>
      </p:sp>
      <p:sp>
        <p:nvSpPr>
          <p:cNvPr id="17" name="矩形 16"/>
          <p:cNvSpPr/>
          <p:nvPr/>
        </p:nvSpPr>
        <p:spPr>
          <a:xfrm>
            <a:off x="1476828" y="4256737"/>
            <a:ext cx="9786257" cy="932563"/>
          </a:xfrm>
          <a:prstGeom prst="rect">
            <a:avLst/>
          </a:prstGeom>
        </p:spPr>
        <p:txBody>
          <a:bodyPr wrap="square">
            <a:spAutoFit/>
          </a:bodyPr>
          <a:lstStyle/>
          <a:p>
            <a:pPr defTabSz="609585">
              <a:lnSpc>
                <a:spcPct val="130000"/>
              </a:lnSpc>
            </a:pPr>
            <a:r>
              <a:rPr lang="en-US" altLang="zh-CN" sz="1400" dirty="0">
                <a:cs typeface="+mn-ea"/>
                <a:sym typeface="+mn-lt"/>
              </a:rPr>
              <a:t>All R-CNN variants strongly outperform the </a:t>
            </a:r>
            <a:r>
              <a:rPr lang="en-US" altLang="zh-CN" sz="1400" dirty="0">
                <a:solidFill>
                  <a:srgbClr val="FF0000"/>
                </a:solidFill>
                <a:cs typeface="+mn-ea"/>
                <a:sym typeface="+mn-lt"/>
              </a:rPr>
              <a:t>three </a:t>
            </a:r>
            <a:r>
              <a:rPr lang="en-US" altLang="zh-CN" sz="1400" dirty="0" smtClean="0">
                <a:solidFill>
                  <a:srgbClr val="FF0000"/>
                </a:solidFill>
                <a:cs typeface="+mn-ea"/>
                <a:sym typeface="+mn-lt"/>
              </a:rPr>
              <a:t>DPM baselines </a:t>
            </a:r>
            <a:r>
              <a:rPr lang="en-US" altLang="zh-CN" sz="1400" dirty="0">
                <a:cs typeface="+mn-ea"/>
                <a:sym typeface="+mn-lt"/>
              </a:rPr>
              <a:t>(Table 2 rows 8-10), including the two that use</a:t>
            </a:r>
          </a:p>
          <a:p>
            <a:pPr defTabSz="609585">
              <a:lnSpc>
                <a:spcPct val="130000"/>
              </a:lnSpc>
            </a:pPr>
            <a:r>
              <a:rPr lang="en-US" altLang="zh-CN" sz="1400" dirty="0">
                <a:solidFill>
                  <a:srgbClr val="FF0000"/>
                </a:solidFill>
                <a:cs typeface="+mn-ea"/>
                <a:sym typeface="+mn-lt"/>
              </a:rPr>
              <a:t>feature learning</a:t>
            </a:r>
            <a:r>
              <a:rPr lang="en-US" altLang="zh-CN" sz="1400" dirty="0">
                <a:cs typeface="+mn-ea"/>
                <a:sym typeface="+mn-lt"/>
              </a:rPr>
              <a:t>. Compared to the latest version of </a:t>
            </a:r>
            <a:r>
              <a:rPr lang="en-US" altLang="zh-CN" sz="1400" dirty="0" smtClean="0">
                <a:cs typeface="+mn-ea"/>
                <a:sym typeface="+mn-lt"/>
              </a:rPr>
              <a:t>DPM, which </a:t>
            </a:r>
            <a:r>
              <a:rPr lang="en-US" altLang="zh-CN" sz="1400" dirty="0">
                <a:cs typeface="+mn-ea"/>
                <a:sym typeface="+mn-lt"/>
              </a:rPr>
              <a:t>uses only HOG features, our </a:t>
            </a:r>
            <a:r>
              <a:rPr lang="en-US" altLang="zh-CN" sz="1400" dirty="0" err="1">
                <a:cs typeface="+mn-ea"/>
                <a:sym typeface="+mn-lt"/>
              </a:rPr>
              <a:t>mAP</a:t>
            </a:r>
            <a:r>
              <a:rPr lang="en-US" altLang="zh-CN" sz="1400" dirty="0">
                <a:cs typeface="+mn-ea"/>
                <a:sym typeface="+mn-lt"/>
              </a:rPr>
              <a:t> is more than </a:t>
            </a:r>
            <a:r>
              <a:rPr lang="en-US" altLang="zh-CN" sz="1400" dirty="0" smtClean="0">
                <a:cs typeface="+mn-ea"/>
                <a:sym typeface="+mn-lt"/>
              </a:rPr>
              <a:t>20 percentage </a:t>
            </a:r>
            <a:r>
              <a:rPr lang="en-US" altLang="zh-CN" sz="1400" dirty="0">
                <a:cs typeface="+mn-ea"/>
                <a:sym typeface="+mn-lt"/>
              </a:rPr>
              <a:t>points higher: 54.2% vs. 33.7%—a 61% </a:t>
            </a:r>
            <a:r>
              <a:rPr lang="en-US" altLang="zh-CN" sz="1400" dirty="0" smtClean="0">
                <a:cs typeface="+mn-ea"/>
                <a:sym typeface="+mn-lt"/>
              </a:rPr>
              <a:t>relative improvement</a:t>
            </a:r>
            <a:r>
              <a:rPr lang="en-US" altLang="zh-CN" sz="1400" dirty="0">
                <a:cs typeface="+mn-ea"/>
                <a:sym typeface="+mn-lt"/>
              </a:rPr>
              <a:t>.</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25158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8" y="986945"/>
            <a:ext cx="4065536"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3.3. Network architectures</a:t>
            </a:r>
            <a:endParaRPr lang="zh-CN" altLang="en-US" sz="2400" b="1" dirty="0">
              <a:solidFill>
                <a:schemeClr val="accent2"/>
              </a:solidFill>
              <a:cs typeface="+mn-ea"/>
              <a:sym typeface="+mn-lt"/>
            </a:endParaRPr>
          </a:p>
        </p:txBody>
      </p:sp>
      <p:sp>
        <p:nvSpPr>
          <p:cNvPr id="16" name="矩形 15"/>
          <p:cNvSpPr/>
          <p:nvPr/>
        </p:nvSpPr>
        <p:spPr>
          <a:xfrm>
            <a:off x="1476827" y="1511577"/>
            <a:ext cx="10207173" cy="342210"/>
          </a:xfrm>
          <a:prstGeom prst="rect">
            <a:avLst/>
          </a:prstGeom>
        </p:spPr>
        <p:txBody>
          <a:bodyPr wrap="square">
            <a:spAutoFit/>
          </a:bodyPr>
          <a:lstStyle/>
          <a:p>
            <a:pPr defTabSz="609585">
              <a:lnSpc>
                <a:spcPct val="130000"/>
              </a:lnSpc>
            </a:pPr>
            <a:r>
              <a:rPr lang="en-US" altLang="zh-CN" sz="1400" dirty="0" smtClean="0">
                <a:cs typeface="+mn-ea"/>
                <a:sym typeface="+mn-lt"/>
              </a:rPr>
              <a:t>We have </a:t>
            </a:r>
            <a:r>
              <a:rPr lang="en-US" altLang="zh-CN" sz="1400" dirty="0">
                <a:cs typeface="+mn-ea"/>
                <a:sym typeface="+mn-lt"/>
              </a:rPr>
              <a:t>found </a:t>
            </a:r>
            <a:r>
              <a:rPr lang="en-US" altLang="zh-CN" sz="1400" dirty="0" smtClean="0">
                <a:cs typeface="+mn-ea"/>
                <a:sym typeface="+mn-lt"/>
              </a:rPr>
              <a:t>that </a:t>
            </a:r>
            <a:r>
              <a:rPr lang="en-US" altLang="zh-CN" sz="1400" dirty="0" smtClean="0">
                <a:solidFill>
                  <a:srgbClr val="FF0000"/>
                </a:solidFill>
                <a:cs typeface="+mn-ea"/>
                <a:sym typeface="+mn-lt"/>
              </a:rPr>
              <a:t>the </a:t>
            </a:r>
            <a:r>
              <a:rPr lang="en-US" altLang="zh-CN" sz="1400" dirty="0">
                <a:solidFill>
                  <a:srgbClr val="FF0000"/>
                </a:solidFill>
                <a:cs typeface="+mn-ea"/>
                <a:sym typeface="+mn-lt"/>
              </a:rPr>
              <a:t>choice of architecture has a large effect on R-CNN </a:t>
            </a:r>
            <a:r>
              <a:rPr lang="en-US" altLang="zh-CN" sz="1400" dirty="0" smtClean="0">
                <a:solidFill>
                  <a:srgbClr val="FF0000"/>
                </a:solidFill>
                <a:cs typeface="+mn-ea"/>
                <a:sym typeface="+mn-lt"/>
              </a:rPr>
              <a:t>detection </a:t>
            </a:r>
            <a:r>
              <a:rPr lang="en-US" altLang="zh-CN" sz="1400" dirty="0" smtClean="0">
                <a:cs typeface="+mn-ea"/>
                <a:sym typeface="+mn-lt"/>
              </a:rPr>
              <a:t>performance</a:t>
            </a:r>
            <a:r>
              <a:rPr lang="en-US" altLang="zh-CN" sz="1400" dirty="0">
                <a:cs typeface="+mn-ea"/>
                <a:sym typeface="+mn-lt"/>
              </a:rPr>
              <a:t>.</a:t>
            </a:r>
            <a:endParaRPr lang="en-US" altLang="zh-CN" sz="1400" dirty="0">
              <a:solidFill>
                <a:srgbClr val="FF0000"/>
              </a:solidFill>
              <a:cs typeface="+mn-ea"/>
              <a:sym typeface="+mn-lt"/>
            </a:endParaRPr>
          </a:p>
        </p:txBody>
      </p:sp>
      <p:pic>
        <p:nvPicPr>
          <p:cNvPr id="4" name="图片 3"/>
          <p:cNvPicPr>
            <a:picLocks noChangeAspect="1"/>
          </p:cNvPicPr>
          <p:nvPr/>
        </p:nvPicPr>
        <p:blipFill>
          <a:blip r:embed="rId3"/>
          <a:stretch>
            <a:fillRect/>
          </a:stretch>
        </p:blipFill>
        <p:spPr>
          <a:xfrm>
            <a:off x="839735" y="1946954"/>
            <a:ext cx="10844265" cy="1222526"/>
          </a:xfrm>
          <a:prstGeom prst="rect">
            <a:avLst/>
          </a:prstGeom>
        </p:spPr>
      </p:pic>
      <p:sp>
        <p:nvSpPr>
          <p:cNvPr id="18" name="矩形 17"/>
          <p:cNvSpPr/>
          <p:nvPr/>
        </p:nvSpPr>
        <p:spPr>
          <a:xfrm>
            <a:off x="1476826" y="3295414"/>
            <a:ext cx="10207173" cy="652486"/>
          </a:xfrm>
          <a:prstGeom prst="rect">
            <a:avLst/>
          </a:prstGeom>
        </p:spPr>
        <p:txBody>
          <a:bodyPr wrap="square">
            <a:spAutoFit/>
          </a:bodyPr>
          <a:lstStyle/>
          <a:p>
            <a:pPr defTabSz="609585">
              <a:lnSpc>
                <a:spcPct val="130000"/>
              </a:lnSpc>
            </a:pPr>
            <a:r>
              <a:rPr lang="en-US" altLang="zh-CN" sz="1400" dirty="0">
                <a:cs typeface="+mn-ea"/>
                <a:sym typeface="+mn-lt"/>
              </a:rPr>
              <a:t>The first two rows are results </a:t>
            </a:r>
            <a:r>
              <a:rPr lang="en-US" altLang="zh-CN" sz="1400" dirty="0" smtClean="0">
                <a:cs typeface="+mn-ea"/>
                <a:sym typeface="+mn-lt"/>
              </a:rPr>
              <a:t>from Table </a:t>
            </a:r>
            <a:r>
              <a:rPr lang="en-US" altLang="zh-CN" sz="1400" dirty="0">
                <a:cs typeface="+mn-ea"/>
                <a:sym typeface="+mn-lt"/>
              </a:rPr>
              <a:t>2 using </a:t>
            </a:r>
            <a:r>
              <a:rPr lang="en-US" altLang="zh-CN" sz="1400" dirty="0" err="1">
                <a:cs typeface="+mn-ea"/>
                <a:sym typeface="+mn-lt"/>
              </a:rPr>
              <a:t>Krizhevsky</a:t>
            </a:r>
            <a:r>
              <a:rPr lang="en-US" altLang="zh-CN" sz="1400" dirty="0">
                <a:cs typeface="+mn-ea"/>
                <a:sym typeface="+mn-lt"/>
              </a:rPr>
              <a:t> et al.’s architecture (T-Net). Rows three and four use the recently proposed 16-layer architecture from </a:t>
            </a:r>
            <a:r>
              <a:rPr lang="en-US" altLang="zh-CN" sz="1400" dirty="0" err="1" smtClean="0">
                <a:cs typeface="+mn-ea"/>
                <a:sym typeface="+mn-lt"/>
              </a:rPr>
              <a:t>Simonyan</a:t>
            </a:r>
            <a:r>
              <a:rPr lang="en-US" altLang="zh-CN" sz="1400" dirty="0" smtClean="0">
                <a:cs typeface="+mn-ea"/>
                <a:sym typeface="+mn-lt"/>
              </a:rPr>
              <a:t> and </a:t>
            </a:r>
            <a:r>
              <a:rPr lang="en-US" altLang="zh-CN" sz="1400" dirty="0">
                <a:cs typeface="+mn-ea"/>
                <a:sym typeface="+mn-lt"/>
              </a:rPr>
              <a:t>Zisserman (O-Net</a:t>
            </a:r>
            <a:r>
              <a:rPr lang="en-US" altLang="zh-CN" sz="1400" dirty="0" smtClean="0">
                <a:cs typeface="+mn-ea"/>
                <a:sym typeface="+mn-lt"/>
              </a:rPr>
              <a:t>)</a:t>
            </a:r>
            <a:endParaRPr lang="en-US" altLang="zh-CN" sz="1400" dirty="0">
              <a:solidFill>
                <a:srgbClr val="FF0000"/>
              </a:solidFill>
              <a:cs typeface="+mn-ea"/>
              <a:sym typeface="+mn-lt"/>
            </a:endParaRPr>
          </a:p>
        </p:txBody>
      </p:sp>
      <p:sp>
        <p:nvSpPr>
          <p:cNvPr id="19" name="矩形 18"/>
          <p:cNvSpPr/>
          <p:nvPr/>
        </p:nvSpPr>
        <p:spPr>
          <a:xfrm>
            <a:off x="3409426" y="5320268"/>
            <a:ext cx="3793183" cy="372410"/>
          </a:xfrm>
          <a:prstGeom prst="rect">
            <a:avLst/>
          </a:prstGeom>
        </p:spPr>
        <p:txBody>
          <a:bodyPr wrap="square">
            <a:spAutoFit/>
          </a:bodyPr>
          <a:lstStyle/>
          <a:p>
            <a:pPr defTabSz="609585">
              <a:lnSpc>
                <a:spcPct val="130000"/>
              </a:lnSpc>
            </a:pPr>
            <a:r>
              <a:rPr lang="en-US" altLang="zh-CN" sz="1400" dirty="0" smtClean="0">
                <a:cs typeface="+mn-ea"/>
                <a:sym typeface="+mn-lt"/>
              </a:rPr>
              <a:t>topped </a:t>
            </a:r>
            <a:r>
              <a:rPr lang="en-US" altLang="zh-CN" sz="1400" dirty="0">
                <a:cs typeface="+mn-ea"/>
                <a:sym typeface="+mn-lt"/>
              </a:rPr>
              <a:t>with </a:t>
            </a:r>
            <a:r>
              <a:rPr lang="en-US" altLang="zh-CN" sz="1400" dirty="0" smtClean="0">
                <a:cs typeface="+mn-ea"/>
                <a:sym typeface="+mn-lt"/>
              </a:rPr>
              <a:t>three fully-connected </a:t>
            </a:r>
            <a:r>
              <a:rPr lang="en-US" altLang="zh-CN" sz="1400" dirty="0">
                <a:cs typeface="+mn-ea"/>
                <a:sym typeface="+mn-lt"/>
              </a:rPr>
              <a:t>layers.</a:t>
            </a:r>
            <a:endParaRPr lang="en-US" altLang="zh-CN" sz="1400" dirty="0">
              <a:solidFill>
                <a:srgbClr val="FF0000"/>
              </a:solidFill>
              <a:cs typeface="+mn-ea"/>
              <a:sym typeface="+mn-lt"/>
            </a:endParaRPr>
          </a:p>
        </p:txBody>
      </p:sp>
      <p:sp>
        <p:nvSpPr>
          <p:cNvPr id="20" name="左大括号 19"/>
          <p:cNvSpPr/>
          <p:nvPr/>
        </p:nvSpPr>
        <p:spPr>
          <a:xfrm>
            <a:off x="3103537" y="4333761"/>
            <a:ext cx="160746" cy="1198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1476826" y="4697982"/>
            <a:ext cx="2352083" cy="622286"/>
          </a:xfrm>
          <a:prstGeom prst="rect">
            <a:avLst/>
          </a:prstGeom>
        </p:spPr>
        <p:txBody>
          <a:bodyPr wrap="square">
            <a:spAutoFit/>
          </a:bodyPr>
          <a:lstStyle/>
          <a:p>
            <a:pPr defTabSz="609585">
              <a:lnSpc>
                <a:spcPct val="130000"/>
              </a:lnSpc>
            </a:pPr>
            <a:r>
              <a:rPr lang="en-US" altLang="zh-CN" sz="1400" dirty="0">
                <a:cs typeface="+mn-ea"/>
                <a:sym typeface="+mn-lt"/>
              </a:rPr>
              <a:t>homogeneous </a:t>
            </a:r>
            <a:endParaRPr lang="en-US" altLang="zh-CN" sz="1400" dirty="0" smtClean="0">
              <a:cs typeface="+mn-ea"/>
              <a:sym typeface="+mn-lt"/>
            </a:endParaRPr>
          </a:p>
          <a:p>
            <a:pPr defTabSz="609585">
              <a:lnSpc>
                <a:spcPct val="130000"/>
              </a:lnSpc>
            </a:pPr>
            <a:r>
              <a:rPr lang="en-US" altLang="zh-CN" sz="1400" dirty="0" smtClean="0">
                <a:cs typeface="+mn-ea"/>
                <a:sym typeface="+mn-lt"/>
              </a:rPr>
              <a:t>structure </a:t>
            </a:r>
            <a:endParaRPr lang="en-US" altLang="zh-CN" sz="1400" dirty="0">
              <a:cs typeface="+mn-ea"/>
              <a:sym typeface="+mn-lt"/>
            </a:endParaRPr>
          </a:p>
        </p:txBody>
      </p:sp>
      <p:sp>
        <p:nvSpPr>
          <p:cNvPr id="22" name="矩形 21"/>
          <p:cNvSpPr/>
          <p:nvPr/>
        </p:nvSpPr>
        <p:spPr>
          <a:xfrm>
            <a:off x="3409426" y="4219415"/>
            <a:ext cx="3297606" cy="372410"/>
          </a:xfrm>
          <a:prstGeom prst="rect">
            <a:avLst/>
          </a:prstGeom>
        </p:spPr>
        <p:txBody>
          <a:bodyPr wrap="square">
            <a:spAutoFit/>
          </a:bodyPr>
          <a:lstStyle/>
          <a:p>
            <a:pPr defTabSz="609585">
              <a:lnSpc>
                <a:spcPct val="130000"/>
              </a:lnSpc>
            </a:pPr>
            <a:r>
              <a:rPr lang="en-US" altLang="zh-CN" sz="1400" dirty="0">
                <a:cs typeface="+mn-ea"/>
                <a:sym typeface="+mn-lt"/>
              </a:rPr>
              <a:t>13 layers of 3 * 3 convolution kernels</a:t>
            </a:r>
            <a:endParaRPr lang="en-US" altLang="zh-CN" sz="1400" dirty="0">
              <a:solidFill>
                <a:srgbClr val="FF0000"/>
              </a:solidFill>
              <a:cs typeface="+mn-ea"/>
              <a:sym typeface="+mn-lt"/>
            </a:endParaRPr>
          </a:p>
        </p:txBody>
      </p:sp>
      <p:sp>
        <p:nvSpPr>
          <p:cNvPr id="23" name="矩形 22"/>
          <p:cNvSpPr/>
          <p:nvPr/>
        </p:nvSpPr>
        <p:spPr>
          <a:xfrm>
            <a:off x="3421849" y="4760990"/>
            <a:ext cx="3285183" cy="372410"/>
          </a:xfrm>
          <a:prstGeom prst="rect">
            <a:avLst/>
          </a:prstGeom>
        </p:spPr>
        <p:txBody>
          <a:bodyPr wrap="square">
            <a:spAutoFit/>
          </a:bodyPr>
          <a:lstStyle/>
          <a:p>
            <a:pPr defTabSz="609585">
              <a:lnSpc>
                <a:spcPct val="130000"/>
              </a:lnSpc>
            </a:pPr>
            <a:r>
              <a:rPr lang="en-US" altLang="zh-CN" sz="1400" dirty="0">
                <a:cs typeface="+mn-ea"/>
                <a:sym typeface="+mn-lt"/>
              </a:rPr>
              <a:t>five max pooling layers interspersed</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76315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8" y="986945"/>
            <a:ext cx="4065536" cy="461665"/>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400" b="1" dirty="0">
                <a:solidFill>
                  <a:schemeClr val="accent2"/>
                </a:solidFill>
                <a:cs typeface="+mn-ea"/>
                <a:sym typeface="+mn-lt"/>
              </a:rPr>
              <a:t>3.3. Network architectures</a:t>
            </a:r>
            <a:endParaRPr lang="zh-CN" altLang="en-US" sz="2400" b="1" dirty="0">
              <a:solidFill>
                <a:schemeClr val="accent2"/>
              </a:solidFill>
              <a:cs typeface="+mn-ea"/>
              <a:sym typeface="+mn-lt"/>
            </a:endParaRPr>
          </a:p>
        </p:txBody>
      </p:sp>
      <p:sp>
        <p:nvSpPr>
          <p:cNvPr id="16" name="矩形 15"/>
          <p:cNvSpPr/>
          <p:nvPr/>
        </p:nvSpPr>
        <p:spPr>
          <a:xfrm>
            <a:off x="1476827" y="1511577"/>
            <a:ext cx="10207173" cy="342210"/>
          </a:xfrm>
          <a:prstGeom prst="rect">
            <a:avLst/>
          </a:prstGeom>
        </p:spPr>
        <p:txBody>
          <a:bodyPr wrap="square">
            <a:spAutoFit/>
          </a:bodyPr>
          <a:lstStyle/>
          <a:p>
            <a:pPr defTabSz="609585">
              <a:lnSpc>
                <a:spcPct val="130000"/>
              </a:lnSpc>
            </a:pPr>
            <a:r>
              <a:rPr lang="en-US" altLang="zh-CN" sz="1400" dirty="0" smtClean="0">
                <a:cs typeface="+mn-ea"/>
                <a:sym typeface="+mn-lt"/>
              </a:rPr>
              <a:t>We have </a:t>
            </a:r>
            <a:r>
              <a:rPr lang="en-US" altLang="zh-CN" sz="1400" dirty="0">
                <a:cs typeface="+mn-ea"/>
                <a:sym typeface="+mn-lt"/>
              </a:rPr>
              <a:t>found </a:t>
            </a:r>
            <a:r>
              <a:rPr lang="en-US" altLang="zh-CN" sz="1400" dirty="0" smtClean="0">
                <a:cs typeface="+mn-ea"/>
                <a:sym typeface="+mn-lt"/>
              </a:rPr>
              <a:t>that </a:t>
            </a:r>
            <a:r>
              <a:rPr lang="en-US" altLang="zh-CN" sz="1400" dirty="0" smtClean="0">
                <a:solidFill>
                  <a:srgbClr val="FF0000"/>
                </a:solidFill>
                <a:cs typeface="+mn-ea"/>
                <a:sym typeface="+mn-lt"/>
              </a:rPr>
              <a:t>the </a:t>
            </a:r>
            <a:r>
              <a:rPr lang="en-US" altLang="zh-CN" sz="1400" dirty="0">
                <a:solidFill>
                  <a:srgbClr val="FF0000"/>
                </a:solidFill>
                <a:cs typeface="+mn-ea"/>
                <a:sym typeface="+mn-lt"/>
              </a:rPr>
              <a:t>choice of architecture has a large effect on R-CNN </a:t>
            </a:r>
            <a:r>
              <a:rPr lang="en-US" altLang="zh-CN" sz="1400" dirty="0" smtClean="0">
                <a:solidFill>
                  <a:srgbClr val="FF0000"/>
                </a:solidFill>
                <a:cs typeface="+mn-ea"/>
                <a:sym typeface="+mn-lt"/>
              </a:rPr>
              <a:t>detection </a:t>
            </a:r>
            <a:r>
              <a:rPr lang="en-US" altLang="zh-CN" sz="1400" dirty="0" smtClean="0">
                <a:cs typeface="+mn-ea"/>
                <a:sym typeface="+mn-lt"/>
              </a:rPr>
              <a:t>performance</a:t>
            </a:r>
            <a:r>
              <a:rPr lang="en-US" altLang="zh-CN" sz="1400" dirty="0">
                <a:cs typeface="+mn-ea"/>
                <a:sym typeface="+mn-lt"/>
              </a:rPr>
              <a:t>.</a:t>
            </a:r>
            <a:endParaRPr lang="en-US" altLang="zh-CN" sz="1400" dirty="0">
              <a:solidFill>
                <a:srgbClr val="FF0000"/>
              </a:solidFill>
              <a:cs typeface="+mn-ea"/>
              <a:sym typeface="+mn-lt"/>
            </a:endParaRPr>
          </a:p>
        </p:txBody>
      </p:sp>
      <p:pic>
        <p:nvPicPr>
          <p:cNvPr id="4" name="图片 3"/>
          <p:cNvPicPr>
            <a:picLocks noChangeAspect="1"/>
          </p:cNvPicPr>
          <p:nvPr/>
        </p:nvPicPr>
        <p:blipFill>
          <a:blip r:embed="rId3"/>
          <a:stretch>
            <a:fillRect/>
          </a:stretch>
        </p:blipFill>
        <p:spPr>
          <a:xfrm>
            <a:off x="839735" y="1946954"/>
            <a:ext cx="10844265" cy="1222526"/>
          </a:xfrm>
          <a:prstGeom prst="rect">
            <a:avLst/>
          </a:prstGeom>
        </p:spPr>
      </p:pic>
      <p:sp>
        <p:nvSpPr>
          <p:cNvPr id="18" name="矩形 17"/>
          <p:cNvSpPr/>
          <p:nvPr/>
        </p:nvSpPr>
        <p:spPr>
          <a:xfrm>
            <a:off x="812800" y="3295414"/>
            <a:ext cx="10207173" cy="652486"/>
          </a:xfrm>
          <a:prstGeom prst="rect">
            <a:avLst/>
          </a:prstGeom>
        </p:spPr>
        <p:txBody>
          <a:bodyPr wrap="square">
            <a:spAutoFit/>
          </a:bodyPr>
          <a:lstStyle/>
          <a:p>
            <a:pPr defTabSz="609585">
              <a:lnSpc>
                <a:spcPct val="130000"/>
              </a:lnSpc>
            </a:pPr>
            <a:r>
              <a:rPr lang="en-US" altLang="zh-CN" sz="1400" dirty="0">
                <a:cs typeface="+mn-ea"/>
                <a:sym typeface="+mn-lt"/>
              </a:rPr>
              <a:t>The first two rows are results </a:t>
            </a:r>
            <a:r>
              <a:rPr lang="en-US" altLang="zh-CN" sz="1400" dirty="0" smtClean="0">
                <a:cs typeface="+mn-ea"/>
                <a:sym typeface="+mn-lt"/>
              </a:rPr>
              <a:t>from Table </a:t>
            </a:r>
            <a:r>
              <a:rPr lang="en-US" altLang="zh-CN" sz="1400" dirty="0">
                <a:cs typeface="+mn-ea"/>
                <a:sym typeface="+mn-lt"/>
              </a:rPr>
              <a:t>2 using </a:t>
            </a:r>
            <a:r>
              <a:rPr lang="en-US" altLang="zh-CN" sz="1400" dirty="0" err="1">
                <a:cs typeface="+mn-ea"/>
                <a:sym typeface="+mn-lt"/>
              </a:rPr>
              <a:t>Krizhevsky</a:t>
            </a:r>
            <a:r>
              <a:rPr lang="en-US" altLang="zh-CN" sz="1400" dirty="0">
                <a:cs typeface="+mn-ea"/>
                <a:sym typeface="+mn-lt"/>
              </a:rPr>
              <a:t> et al.’s architecture (T-Net). Rows three and four use the recently proposed 16-layer architecture from </a:t>
            </a:r>
            <a:r>
              <a:rPr lang="en-US" altLang="zh-CN" sz="1400" dirty="0" err="1" smtClean="0">
                <a:cs typeface="+mn-ea"/>
                <a:sym typeface="+mn-lt"/>
              </a:rPr>
              <a:t>Simonyan</a:t>
            </a:r>
            <a:r>
              <a:rPr lang="en-US" altLang="zh-CN" sz="1400" dirty="0" smtClean="0">
                <a:cs typeface="+mn-ea"/>
                <a:sym typeface="+mn-lt"/>
              </a:rPr>
              <a:t> and </a:t>
            </a:r>
            <a:r>
              <a:rPr lang="en-US" altLang="zh-CN" sz="1400" dirty="0">
                <a:cs typeface="+mn-ea"/>
                <a:sym typeface="+mn-lt"/>
              </a:rPr>
              <a:t>Zisserman (O-Net</a:t>
            </a:r>
            <a:r>
              <a:rPr lang="en-US" altLang="zh-CN" sz="1400" dirty="0" smtClean="0">
                <a:cs typeface="+mn-ea"/>
                <a:sym typeface="+mn-lt"/>
              </a:rPr>
              <a:t>)</a:t>
            </a:r>
            <a:endParaRPr lang="en-US" altLang="zh-CN" sz="1400" dirty="0">
              <a:solidFill>
                <a:srgbClr val="FF0000"/>
              </a:solidFill>
              <a:cs typeface="+mn-ea"/>
              <a:sym typeface="+mn-lt"/>
            </a:endParaRPr>
          </a:p>
        </p:txBody>
      </p:sp>
      <p:sp>
        <p:nvSpPr>
          <p:cNvPr id="19" name="矩形 18"/>
          <p:cNvSpPr/>
          <p:nvPr/>
        </p:nvSpPr>
        <p:spPr>
          <a:xfrm>
            <a:off x="2745400" y="5159768"/>
            <a:ext cx="3793183" cy="372410"/>
          </a:xfrm>
          <a:prstGeom prst="rect">
            <a:avLst/>
          </a:prstGeom>
        </p:spPr>
        <p:txBody>
          <a:bodyPr wrap="square">
            <a:spAutoFit/>
          </a:bodyPr>
          <a:lstStyle/>
          <a:p>
            <a:pPr defTabSz="609585">
              <a:lnSpc>
                <a:spcPct val="130000"/>
              </a:lnSpc>
            </a:pPr>
            <a:r>
              <a:rPr lang="en-US" altLang="zh-CN" sz="1400" dirty="0" smtClean="0">
                <a:cs typeface="+mn-ea"/>
                <a:sym typeface="+mn-lt"/>
              </a:rPr>
              <a:t>topped </a:t>
            </a:r>
            <a:r>
              <a:rPr lang="en-US" altLang="zh-CN" sz="1400" dirty="0">
                <a:cs typeface="+mn-ea"/>
                <a:sym typeface="+mn-lt"/>
              </a:rPr>
              <a:t>with </a:t>
            </a:r>
            <a:r>
              <a:rPr lang="en-US" altLang="zh-CN" sz="1400" dirty="0" smtClean="0">
                <a:cs typeface="+mn-ea"/>
                <a:sym typeface="+mn-lt"/>
              </a:rPr>
              <a:t>three fully-connected </a:t>
            </a:r>
            <a:r>
              <a:rPr lang="en-US" altLang="zh-CN" sz="1400" dirty="0">
                <a:cs typeface="+mn-ea"/>
                <a:sym typeface="+mn-lt"/>
              </a:rPr>
              <a:t>layers.</a:t>
            </a:r>
            <a:endParaRPr lang="en-US" altLang="zh-CN" sz="1400" dirty="0">
              <a:solidFill>
                <a:srgbClr val="FF0000"/>
              </a:solidFill>
              <a:cs typeface="+mn-ea"/>
              <a:sym typeface="+mn-lt"/>
            </a:endParaRPr>
          </a:p>
        </p:txBody>
      </p:sp>
      <p:sp>
        <p:nvSpPr>
          <p:cNvPr id="20" name="左大括号 19"/>
          <p:cNvSpPr/>
          <p:nvPr/>
        </p:nvSpPr>
        <p:spPr>
          <a:xfrm>
            <a:off x="2439511" y="4173261"/>
            <a:ext cx="160746" cy="1198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812800" y="4537482"/>
            <a:ext cx="2352083" cy="622286"/>
          </a:xfrm>
          <a:prstGeom prst="rect">
            <a:avLst/>
          </a:prstGeom>
        </p:spPr>
        <p:txBody>
          <a:bodyPr wrap="square">
            <a:spAutoFit/>
          </a:bodyPr>
          <a:lstStyle/>
          <a:p>
            <a:pPr defTabSz="609585">
              <a:lnSpc>
                <a:spcPct val="130000"/>
              </a:lnSpc>
            </a:pPr>
            <a:r>
              <a:rPr lang="en-US" altLang="zh-CN" sz="1400" dirty="0">
                <a:cs typeface="+mn-ea"/>
                <a:sym typeface="+mn-lt"/>
              </a:rPr>
              <a:t>homogeneous </a:t>
            </a:r>
            <a:endParaRPr lang="en-US" altLang="zh-CN" sz="1400" dirty="0" smtClean="0">
              <a:cs typeface="+mn-ea"/>
              <a:sym typeface="+mn-lt"/>
            </a:endParaRPr>
          </a:p>
          <a:p>
            <a:pPr defTabSz="609585">
              <a:lnSpc>
                <a:spcPct val="130000"/>
              </a:lnSpc>
            </a:pPr>
            <a:r>
              <a:rPr lang="en-US" altLang="zh-CN" sz="1400" dirty="0" smtClean="0">
                <a:cs typeface="+mn-ea"/>
                <a:sym typeface="+mn-lt"/>
              </a:rPr>
              <a:t>structure </a:t>
            </a:r>
            <a:endParaRPr lang="en-US" altLang="zh-CN" sz="1400" dirty="0">
              <a:cs typeface="+mn-ea"/>
              <a:sym typeface="+mn-lt"/>
            </a:endParaRPr>
          </a:p>
        </p:txBody>
      </p:sp>
      <p:sp>
        <p:nvSpPr>
          <p:cNvPr id="22" name="矩形 21"/>
          <p:cNvSpPr/>
          <p:nvPr/>
        </p:nvSpPr>
        <p:spPr>
          <a:xfrm>
            <a:off x="2745400" y="4058915"/>
            <a:ext cx="3297606" cy="372410"/>
          </a:xfrm>
          <a:prstGeom prst="rect">
            <a:avLst/>
          </a:prstGeom>
        </p:spPr>
        <p:txBody>
          <a:bodyPr wrap="square">
            <a:spAutoFit/>
          </a:bodyPr>
          <a:lstStyle/>
          <a:p>
            <a:pPr defTabSz="609585">
              <a:lnSpc>
                <a:spcPct val="130000"/>
              </a:lnSpc>
            </a:pPr>
            <a:r>
              <a:rPr lang="en-US" altLang="zh-CN" sz="1400" dirty="0">
                <a:cs typeface="+mn-ea"/>
                <a:sym typeface="+mn-lt"/>
              </a:rPr>
              <a:t>13 layers of 3 * 3 convolution kernels</a:t>
            </a:r>
            <a:endParaRPr lang="en-US" altLang="zh-CN" sz="1400" dirty="0">
              <a:solidFill>
                <a:srgbClr val="FF0000"/>
              </a:solidFill>
              <a:cs typeface="+mn-ea"/>
              <a:sym typeface="+mn-lt"/>
            </a:endParaRPr>
          </a:p>
        </p:txBody>
      </p:sp>
      <p:sp>
        <p:nvSpPr>
          <p:cNvPr id="23" name="矩形 22"/>
          <p:cNvSpPr/>
          <p:nvPr/>
        </p:nvSpPr>
        <p:spPr>
          <a:xfrm>
            <a:off x="2757823" y="4600490"/>
            <a:ext cx="3285183" cy="372410"/>
          </a:xfrm>
          <a:prstGeom prst="rect">
            <a:avLst/>
          </a:prstGeom>
        </p:spPr>
        <p:txBody>
          <a:bodyPr wrap="square">
            <a:spAutoFit/>
          </a:bodyPr>
          <a:lstStyle/>
          <a:p>
            <a:pPr defTabSz="609585">
              <a:lnSpc>
                <a:spcPct val="130000"/>
              </a:lnSpc>
            </a:pPr>
            <a:r>
              <a:rPr lang="en-US" altLang="zh-CN" sz="1400" dirty="0">
                <a:cs typeface="+mn-ea"/>
                <a:sym typeface="+mn-lt"/>
              </a:rPr>
              <a:t>five max pooling layers interspersed</a:t>
            </a:r>
            <a:endParaRPr lang="en-US" altLang="zh-CN" sz="1400" dirty="0">
              <a:solidFill>
                <a:srgbClr val="FF0000"/>
              </a:solidFill>
              <a:cs typeface="+mn-ea"/>
              <a:sym typeface="+mn-lt"/>
            </a:endParaRPr>
          </a:p>
        </p:txBody>
      </p:sp>
      <p:sp>
        <p:nvSpPr>
          <p:cNvPr id="13" name="矩形 12"/>
          <p:cNvSpPr/>
          <p:nvPr/>
        </p:nvSpPr>
        <p:spPr>
          <a:xfrm>
            <a:off x="6694609" y="4086503"/>
            <a:ext cx="4989391" cy="1772793"/>
          </a:xfrm>
          <a:prstGeom prst="rect">
            <a:avLst/>
          </a:prstGeom>
        </p:spPr>
        <p:txBody>
          <a:bodyPr wrap="square">
            <a:spAutoFit/>
          </a:bodyPr>
          <a:lstStyle/>
          <a:p>
            <a:pPr defTabSz="609585">
              <a:lnSpc>
                <a:spcPct val="130000"/>
              </a:lnSpc>
            </a:pPr>
            <a:r>
              <a:rPr lang="en-US" altLang="zh-CN" sz="1400" dirty="0">
                <a:cs typeface="+mn-ea"/>
                <a:sym typeface="+mn-lt"/>
              </a:rPr>
              <a:t>The results in Table 3 show that </a:t>
            </a:r>
            <a:r>
              <a:rPr lang="en-US" altLang="zh-CN" sz="1400" dirty="0" smtClean="0">
                <a:cs typeface="+mn-ea"/>
                <a:sym typeface="+mn-lt"/>
              </a:rPr>
              <a:t>RCNN with </a:t>
            </a:r>
            <a:r>
              <a:rPr lang="en-US" altLang="zh-CN" sz="1400" dirty="0">
                <a:cs typeface="+mn-ea"/>
                <a:sym typeface="+mn-lt"/>
              </a:rPr>
              <a:t>O-Net substantially outperforms R-CNN with </a:t>
            </a:r>
            <a:r>
              <a:rPr lang="en-US" altLang="zh-CN" sz="1400" dirty="0" smtClean="0">
                <a:cs typeface="+mn-ea"/>
                <a:sym typeface="+mn-lt"/>
              </a:rPr>
              <a:t>T-Net, increasing </a:t>
            </a:r>
            <a:r>
              <a:rPr lang="en-US" altLang="zh-CN" sz="1400" dirty="0" err="1">
                <a:cs typeface="+mn-ea"/>
                <a:sym typeface="+mn-lt"/>
              </a:rPr>
              <a:t>mAP</a:t>
            </a:r>
            <a:r>
              <a:rPr lang="en-US" altLang="zh-CN" sz="1400" dirty="0">
                <a:cs typeface="+mn-ea"/>
                <a:sym typeface="+mn-lt"/>
              </a:rPr>
              <a:t> from 58.5% to 66.0%. However </a:t>
            </a:r>
            <a:r>
              <a:rPr lang="en-US" altLang="zh-CN" sz="1400" dirty="0" smtClean="0">
                <a:cs typeface="+mn-ea"/>
                <a:sym typeface="+mn-lt"/>
              </a:rPr>
              <a:t>there is </a:t>
            </a:r>
            <a:r>
              <a:rPr lang="en-US" altLang="zh-CN" sz="1400" dirty="0">
                <a:cs typeface="+mn-ea"/>
                <a:sym typeface="+mn-lt"/>
              </a:rPr>
              <a:t>a considerable </a:t>
            </a:r>
            <a:r>
              <a:rPr lang="en-US" altLang="zh-CN" sz="1400" dirty="0">
                <a:solidFill>
                  <a:srgbClr val="FF0000"/>
                </a:solidFill>
                <a:cs typeface="+mn-ea"/>
                <a:sym typeface="+mn-lt"/>
              </a:rPr>
              <a:t>drawback</a:t>
            </a:r>
            <a:r>
              <a:rPr lang="en-US" altLang="zh-CN" sz="1400" dirty="0">
                <a:cs typeface="+mn-ea"/>
                <a:sym typeface="+mn-lt"/>
              </a:rPr>
              <a:t> in terms of compute time, </a:t>
            </a:r>
            <a:r>
              <a:rPr lang="en-US" altLang="zh-CN" sz="1400" dirty="0" smtClean="0">
                <a:cs typeface="+mn-ea"/>
                <a:sym typeface="+mn-lt"/>
              </a:rPr>
              <a:t>with the </a:t>
            </a:r>
            <a:r>
              <a:rPr lang="en-US" altLang="zh-CN" sz="1400" dirty="0">
                <a:cs typeface="+mn-ea"/>
                <a:sym typeface="+mn-lt"/>
              </a:rPr>
              <a:t>forward pass </a:t>
            </a:r>
            <a:r>
              <a:rPr lang="en-US" altLang="zh-CN" sz="1400" dirty="0" smtClean="0">
                <a:cs typeface="+mn-ea"/>
                <a:sym typeface="+mn-lt"/>
              </a:rPr>
              <a:t>of </a:t>
            </a:r>
            <a:r>
              <a:rPr lang="en-US" altLang="zh-CN" sz="1400" dirty="0">
                <a:cs typeface="+mn-ea"/>
                <a:sym typeface="+mn-lt"/>
              </a:rPr>
              <a:t>O-Net taking roughly 7 times longer</a:t>
            </a:r>
          </a:p>
          <a:p>
            <a:pPr defTabSz="609585">
              <a:lnSpc>
                <a:spcPct val="130000"/>
              </a:lnSpc>
            </a:pPr>
            <a:r>
              <a:rPr lang="en-US" altLang="zh-CN" sz="1400" dirty="0">
                <a:cs typeface="+mn-ea"/>
                <a:sym typeface="+mn-lt"/>
              </a:rPr>
              <a:t>than T-Net.</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64982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3. Visualization, ablation, and modes of error</a:t>
            </a:r>
          </a:p>
        </p:txBody>
      </p:sp>
      <p:sp>
        <p:nvSpPr>
          <p:cNvPr id="11" name="矩形 10"/>
          <p:cNvSpPr/>
          <p:nvPr/>
        </p:nvSpPr>
        <p:spPr>
          <a:xfrm>
            <a:off x="1476827" y="3686602"/>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3.5. </a:t>
            </a:r>
            <a:r>
              <a:rPr lang="en-US" altLang="zh-CN" sz="2400" b="1" dirty="0" smtClean="0">
                <a:solidFill>
                  <a:schemeClr val="accent2"/>
                </a:solidFill>
                <a:cs typeface="+mn-ea"/>
                <a:sym typeface="+mn-lt"/>
              </a:rPr>
              <a:t>Bounding-box regression</a:t>
            </a:r>
            <a:endParaRPr lang="zh-CN" altLang="en-US" sz="2400" b="1" dirty="0">
              <a:solidFill>
                <a:schemeClr val="accent2"/>
              </a:solidFill>
              <a:cs typeface="+mn-ea"/>
              <a:sym typeface="+mn-lt"/>
            </a:endParaRPr>
          </a:p>
        </p:txBody>
      </p:sp>
      <p:sp>
        <p:nvSpPr>
          <p:cNvPr id="16" name="矩形 15"/>
          <p:cNvSpPr/>
          <p:nvPr/>
        </p:nvSpPr>
        <p:spPr>
          <a:xfrm>
            <a:off x="1476827" y="4211234"/>
            <a:ext cx="10207173" cy="372410"/>
          </a:xfrm>
          <a:prstGeom prst="rect">
            <a:avLst/>
          </a:prstGeom>
        </p:spPr>
        <p:txBody>
          <a:bodyPr wrap="square">
            <a:spAutoFit/>
          </a:bodyPr>
          <a:lstStyle/>
          <a:p>
            <a:pPr defTabSz="609585">
              <a:lnSpc>
                <a:spcPct val="130000"/>
              </a:lnSpc>
            </a:pPr>
            <a:r>
              <a:rPr lang="en-US" altLang="zh-CN" sz="1400" dirty="0">
                <a:cs typeface="+mn-ea"/>
                <a:sym typeface="+mn-lt"/>
              </a:rPr>
              <a:t>Based on the error analysis, </a:t>
            </a:r>
            <a:r>
              <a:rPr lang="en-US" altLang="zh-CN" sz="1400" dirty="0">
                <a:solidFill>
                  <a:srgbClr val="FF0000"/>
                </a:solidFill>
                <a:cs typeface="+mn-ea"/>
                <a:sym typeface="+mn-lt"/>
              </a:rPr>
              <a:t>we implemented a </a:t>
            </a:r>
            <a:r>
              <a:rPr lang="en-US" altLang="zh-CN" sz="1400" dirty="0" smtClean="0">
                <a:solidFill>
                  <a:srgbClr val="FF0000"/>
                </a:solidFill>
                <a:cs typeface="+mn-ea"/>
                <a:sym typeface="+mn-lt"/>
              </a:rPr>
              <a:t>simple method </a:t>
            </a:r>
            <a:r>
              <a:rPr lang="en-US" altLang="zh-CN" sz="1400" dirty="0">
                <a:cs typeface="+mn-ea"/>
                <a:sym typeface="+mn-lt"/>
              </a:rPr>
              <a:t>to reduce localization errors</a:t>
            </a:r>
            <a:endParaRPr lang="en-US" altLang="zh-CN" sz="1400" dirty="0">
              <a:solidFill>
                <a:srgbClr val="FF0000"/>
              </a:solidFill>
              <a:cs typeface="+mn-ea"/>
              <a:sym typeface="+mn-lt"/>
            </a:endParaRPr>
          </a:p>
        </p:txBody>
      </p:sp>
      <p:sp>
        <p:nvSpPr>
          <p:cNvPr id="18" name="矩形 17"/>
          <p:cNvSpPr/>
          <p:nvPr/>
        </p:nvSpPr>
        <p:spPr>
          <a:xfrm>
            <a:off x="1476827" y="4646611"/>
            <a:ext cx="10207173" cy="652486"/>
          </a:xfrm>
          <a:prstGeom prst="rect">
            <a:avLst/>
          </a:prstGeom>
        </p:spPr>
        <p:txBody>
          <a:bodyPr wrap="square">
            <a:spAutoFit/>
          </a:bodyPr>
          <a:lstStyle/>
          <a:p>
            <a:pPr defTabSz="609585">
              <a:lnSpc>
                <a:spcPct val="130000"/>
              </a:lnSpc>
            </a:pPr>
            <a:r>
              <a:rPr lang="en-US" altLang="zh-CN" sz="1400" dirty="0">
                <a:cs typeface="+mn-ea"/>
                <a:sym typeface="+mn-lt"/>
              </a:rPr>
              <a:t>Inspired by </a:t>
            </a:r>
            <a:r>
              <a:rPr lang="en-US" altLang="zh-CN" sz="1400" dirty="0" smtClean="0">
                <a:cs typeface="+mn-ea"/>
                <a:sym typeface="+mn-lt"/>
              </a:rPr>
              <a:t>the </a:t>
            </a:r>
            <a:r>
              <a:rPr lang="en-US" altLang="zh-CN" sz="1400" dirty="0" smtClean="0">
                <a:solidFill>
                  <a:srgbClr val="FF0000"/>
                </a:solidFill>
                <a:cs typeface="+mn-ea"/>
                <a:sym typeface="+mn-lt"/>
              </a:rPr>
              <a:t>bounding-box </a:t>
            </a:r>
            <a:r>
              <a:rPr lang="en-US" altLang="zh-CN" sz="1400" dirty="0">
                <a:solidFill>
                  <a:srgbClr val="FF0000"/>
                </a:solidFill>
                <a:cs typeface="+mn-ea"/>
                <a:sym typeface="+mn-lt"/>
              </a:rPr>
              <a:t>regression </a:t>
            </a:r>
            <a:r>
              <a:rPr lang="en-US" altLang="zh-CN" sz="1400" dirty="0">
                <a:cs typeface="+mn-ea"/>
                <a:sym typeface="+mn-lt"/>
              </a:rPr>
              <a:t>employed in </a:t>
            </a:r>
            <a:r>
              <a:rPr lang="en-US" altLang="zh-CN" sz="1400" dirty="0" smtClean="0">
                <a:cs typeface="+mn-ea"/>
                <a:sym typeface="+mn-lt"/>
              </a:rPr>
              <a:t>DPM, </a:t>
            </a:r>
            <a:r>
              <a:rPr lang="en-US" altLang="zh-CN" sz="1400" dirty="0">
                <a:cs typeface="+mn-ea"/>
                <a:sym typeface="+mn-lt"/>
              </a:rPr>
              <a:t>we train </a:t>
            </a:r>
            <a:r>
              <a:rPr lang="en-US" altLang="zh-CN" sz="1400" dirty="0" smtClean="0">
                <a:cs typeface="+mn-ea"/>
                <a:sym typeface="+mn-lt"/>
              </a:rPr>
              <a:t>a </a:t>
            </a:r>
            <a:r>
              <a:rPr lang="en-US" altLang="zh-CN" sz="1400" dirty="0" smtClean="0">
                <a:solidFill>
                  <a:srgbClr val="FF0000"/>
                </a:solidFill>
                <a:cs typeface="+mn-ea"/>
                <a:sym typeface="+mn-lt"/>
              </a:rPr>
              <a:t>linear </a:t>
            </a:r>
            <a:r>
              <a:rPr lang="en-US" altLang="zh-CN" sz="1400" dirty="0">
                <a:solidFill>
                  <a:srgbClr val="FF0000"/>
                </a:solidFill>
                <a:cs typeface="+mn-ea"/>
                <a:sym typeface="+mn-lt"/>
              </a:rPr>
              <a:t>regression </a:t>
            </a:r>
            <a:r>
              <a:rPr lang="en-US" altLang="zh-CN" sz="1400" dirty="0">
                <a:cs typeface="+mn-ea"/>
                <a:sym typeface="+mn-lt"/>
              </a:rPr>
              <a:t>model to predict a new detection </a:t>
            </a:r>
            <a:r>
              <a:rPr lang="en-US" altLang="zh-CN" sz="1400" dirty="0" smtClean="0">
                <a:cs typeface="+mn-ea"/>
                <a:sym typeface="+mn-lt"/>
              </a:rPr>
              <a:t>window given </a:t>
            </a:r>
            <a:r>
              <a:rPr lang="en-US" altLang="zh-CN" sz="1400" dirty="0">
                <a:cs typeface="+mn-ea"/>
                <a:sym typeface="+mn-lt"/>
              </a:rPr>
              <a:t>the pool5 features for a selective search region proposal.</a:t>
            </a:r>
            <a:endParaRPr lang="en-US" altLang="zh-CN" sz="1400" dirty="0">
              <a:solidFill>
                <a:srgbClr val="FF0000"/>
              </a:solidFill>
              <a:cs typeface="+mn-ea"/>
              <a:sym typeface="+mn-lt"/>
            </a:endParaRPr>
          </a:p>
        </p:txBody>
      </p:sp>
      <p:sp>
        <p:nvSpPr>
          <p:cNvPr id="14" name="矩形 13"/>
          <p:cNvSpPr/>
          <p:nvPr/>
        </p:nvSpPr>
        <p:spPr>
          <a:xfrm>
            <a:off x="1476827" y="125086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3.4. Detection error analysis</a:t>
            </a:r>
            <a:endParaRPr lang="zh-CN" altLang="en-US" sz="2400" b="1" dirty="0">
              <a:solidFill>
                <a:schemeClr val="accent2"/>
              </a:solidFill>
              <a:cs typeface="+mn-ea"/>
              <a:sym typeface="+mn-lt"/>
            </a:endParaRPr>
          </a:p>
        </p:txBody>
      </p:sp>
      <p:sp>
        <p:nvSpPr>
          <p:cNvPr id="15" name="矩形 14"/>
          <p:cNvSpPr/>
          <p:nvPr/>
        </p:nvSpPr>
        <p:spPr>
          <a:xfrm>
            <a:off x="1476827" y="1775496"/>
            <a:ext cx="10207173" cy="652486"/>
          </a:xfrm>
          <a:prstGeom prst="rect">
            <a:avLst/>
          </a:prstGeom>
        </p:spPr>
        <p:txBody>
          <a:bodyPr wrap="square">
            <a:spAutoFit/>
          </a:bodyPr>
          <a:lstStyle/>
          <a:p>
            <a:pPr defTabSz="609585">
              <a:lnSpc>
                <a:spcPct val="130000"/>
              </a:lnSpc>
            </a:pPr>
            <a:r>
              <a:rPr lang="en-US" altLang="zh-CN" sz="1400" dirty="0">
                <a:cs typeface="+mn-ea"/>
                <a:sym typeface="+mn-lt"/>
              </a:rPr>
              <a:t>We applied the </a:t>
            </a:r>
            <a:r>
              <a:rPr lang="en-US" altLang="zh-CN" sz="1400" dirty="0">
                <a:solidFill>
                  <a:srgbClr val="FF0000"/>
                </a:solidFill>
                <a:cs typeface="+mn-ea"/>
                <a:sym typeface="+mn-lt"/>
              </a:rPr>
              <a:t>excellent detection analysis tool </a:t>
            </a:r>
            <a:r>
              <a:rPr lang="en-US" altLang="zh-CN" sz="1400" dirty="0" smtClean="0">
                <a:cs typeface="+mn-ea"/>
                <a:sym typeface="+mn-lt"/>
              </a:rPr>
              <a:t>from </a:t>
            </a:r>
            <a:r>
              <a:rPr lang="en-US" altLang="zh-CN" sz="1400" dirty="0" err="1" smtClean="0">
                <a:cs typeface="+mn-ea"/>
                <a:sym typeface="+mn-lt"/>
              </a:rPr>
              <a:t>Hoiem</a:t>
            </a:r>
            <a:r>
              <a:rPr lang="en-US" altLang="zh-CN" sz="1400" dirty="0" smtClean="0">
                <a:cs typeface="+mn-ea"/>
                <a:sym typeface="+mn-lt"/>
              </a:rPr>
              <a:t> </a:t>
            </a:r>
            <a:r>
              <a:rPr lang="en-US" altLang="zh-CN" sz="1400" dirty="0">
                <a:cs typeface="+mn-ea"/>
                <a:sym typeface="+mn-lt"/>
              </a:rPr>
              <a:t>et al. </a:t>
            </a:r>
            <a:r>
              <a:rPr lang="en-US" altLang="zh-CN" sz="1400" dirty="0" smtClean="0">
                <a:cs typeface="+mn-ea"/>
                <a:sym typeface="+mn-lt"/>
              </a:rPr>
              <a:t> </a:t>
            </a:r>
            <a:r>
              <a:rPr lang="en-US" altLang="zh-CN" sz="1400" dirty="0">
                <a:cs typeface="+mn-ea"/>
                <a:sym typeface="+mn-lt"/>
              </a:rPr>
              <a:t>in order to </a:t>
            </a:r>
            <a:r>
              <a:rPr lang="en-US" altLang="zh-CN" sz="1400" dirty="0">
                <a:solidFill>
                  <a:srgbClr val="FF0000"/>
                </a:solidFill>
                <a:cs typeface="+mn-ea"/>
                <a:sym typeface="+mn-lt"/>
              </a:rPr>
              <a:t>reveal our method’s error</a:t>
            </a:r>
          </a:p>
          <a:p>
            <a:pPr defTabSz="609585">
              <a:lnSpc>
                <a:spcPct val="130000"/>
              </a:lnSpc>
            </a:pPr>
            <a:r>
              <a:rPr lang="en-US" altLang="zh-CN" sz="1400" dirty="0">
                <a:solidFill>
                  <a:srgbClr val="FF0000"/>
                </a:solidFill>
                <a:cs typeface="+mn-ea"/>
                <a:sym typeface="+mn-lt"/>
              </a:rPr>
              <a:t>mode</a:t>
            </a:r>
            <a:r>
              <a:rPr lang="en-US" altLang="zh-CN" sz="1400" dirty="0">
                <a:cs typeface="+mn-ea"/>
                <a:sym typeface="+mn-lt"/>
              </a:rPr>
              <a:t>s, understand how fine-tuning changes them, and </a:t>
            </a:r>
            <a:r>
              <a:rPr lang="en-US" altLang="zh-CN" sz="1400" dirty="0" smtClean="0">
                <a:cs typeface="+mn-ea"/>
                <a:sym typeface="+mn-lt"/>
              </a:rPr>
              <a:t>to see </a:t>
            </a:r>
            <a:r>
              <a:rPr lang="en-US" altLang="zh-CN" sz="1400" dirty="0">
                <a:cs typeface="+mn-ea"/>
                <a:sym typeface="+mn-lt"/>
              </a:rPr>
              <a:t>how our error types compare with </a:t>
            </a:r>
            <a:r>
              <a:rPr lang="en-US" altLang="zh-CN" sz="1400" dirty="0" smtClean="0">
                <a:cs typeface="+mn-ea"/>
                <a:sym typeface="+mn-lt"/>
              </a:rPr>
              <a:t>DPM.</a:t>
            </a:r>
            <a:endParaRPr lang="en-US" altLang="zh-CN" sz="1400" dirty="0">
              <a:solidFill>
                <a:srgbClr val="FF0000"/>
              </a:solidFill>
              <a:cs typeface="+mn-ea"/>
              <a:sym typeface="+mn-lt"/>
            </a:endParaRPr>
          </a:p>
        </p:txBody>
      </p:sp>
      <p:sp>
        <p:nvSpPr>
          <p:cNvPr id="24" name="矩形 23"/>
          <p:cNvSpPr/>
          <p:nvPr/>
        </p:nvSpPr>
        <p:spPr>
          <a:xfrm>
            <a:off x="1476827" y="2522018"/>
            <a:ext cx="10207173" cy="652486"/>
          </a:xfrm>
          <a:prstGeom prst="rect">
            <a:avLst/>
          </a:prstGeom>
        </p:spPr>
        <p:txBody>
          <a:bodyPr wrap="square">
            <a:spAutoFit/>
          </a:bodyPr>
          <a:lstStyle/>
          <a:p>
            <a:pPr defTabSz="609585">
              <a:lnSpc>
                <a:spcPct val="130000"/>
              </a:lnSpc>
            </a:pPr>
            <a:r>
              <a:rPr lang="en-US" altLang="zh-CN" sz="1400" dirty="0">
                <a:cs typeface="+mn-ea"/>
                <a:sym typeface="+mn-lt"/>
              </a:rPr>
              <a:t>A full </a:t>
            </a:r>
            <a:r>
              <a:rPr lang="en-US" altLang="zh-CN" sz="1400" dirty="0" smtClean="0">
                <a:cs typeface="+mn-ea"/>
                <a:sym typeface="+mn-lt"/>
              </a:rPr>
              <a:t>summary of </a:t>
            </a:r>
            <a:r>
              <a:rPr lang="en-US" altLang="zh-CN" sz="1400" dirty="0">
                <a:cs typeface="+mn-ea"/>
                <a:sym typeface="+mn-lt"/>
              </a:rPr>
              <a:t>the analysis tool is beyond the scope of this </a:t>
            </a:r>
            <a:r>
              <a:rPr lang="en-US" altLang="zh-CN" sz="1400" dirty="0" smtClean="0">
                <a:cs typeface="+mn-ea"/>
                <a:sym typeface="+mn-lt"/>
              </a:rPr>
              <a:t>paper and </a:t>
            </a:r>
            <a:r>
              <a:rPr lang="en-US" altLang="zh-CN" sz="1400" dirty="0">
                <a:cs typeface="+mn-ea"/>
                <a:sym typeface="+mn-lt"/>
              </a:rPr>
              <a:t>we encourage readers to </a:t>
            </a:r>
            <a:r>
              <a:rPr lang="en-US" altLang="zh-CN" sz="1400" dirty="0" smtClean="0">
                <a:cs typeface="+mn-ea"/>
                <a:sym typeface="+mn-lt"/>
              </a:rPr>
              <a:t>consult </a:t>
            </a:r>
            <a:r>
              <a:rPr lang="en-US" altLang="zh-CN" sz="1400" dirty="0">
                <a:cs typeface="+mn-ea"/>
                <a:sym typeface="+mn-lt"/>
              </a:rPr>
              <a:t>to </a:t>
            </a:r>
            <a:r>
              <a:rPr lang="en-US" altLang="zh-CN" sz="1400" dirty="0" smtClean="0">
                <a:cs typeface="+mn-ea"/>
                <a:sym typeface="+mn-lt"/>
              </a:rPr>
              <a:t>understand some </a:t>
            </a:r>
            <a:r>
              <a:rPr lang="en-US" altLang="zh-CN" sz="1400" dirty="0">
                <a:cs typeface="+mn-ea"/>
                <a:sym typeface="+mn-lt"/>
              </a:rPr>
              <a:t>finer details (such as “normalized AP”).</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89054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026616" y="3817521"/>
            <a:ext cx="3170990" cy="466195"/>
          </a:xfrm>
        </p:spPr>
        <p:txBody>
          <a:bodyPr/>
          <a:lstStyle/>
          <a:p>
            <a:r>
              <a:rPr lang="en-US" altLang="zh-CN" sz="2000" dirty="0"/>
              <a:t>01 </a:t>
            </a:r>
            <a:r>
              <a:rPr lang="en-US" altLang="zh-CN" sz="2000" dirty="0">
                <a:cs typeface="+mn-ea"/>
                <a:sym typeface="+mn-lt"/>
              </a:rPr>
              <a:t>Introduction</a:t>
            </a:r>
            <a:endParaRPr lang="zh-CN" altLang="en-US" sz="2000" dirty="0"/>
          </a:p>
        </p:txBody>
      </p:sp>
      <p:sp>
        <p:nvSpPr>
          <p:cNvPr id="3" name="文本占位符 2"/>
          <p:cNvSpPr>
            <a:spLocks noGrp="1"/>
          </p:cNvSpPr>
          <p:nvPr>
            <p:ph type="body" sz="quarter" idx="12"/>
          </p:nvPr>
        </p:nvSpPr>
        <p:spPr>
          <a:xfrm>
            <a:off x="8775092" y="3817520"/>
            <a:ext cx="3170990" cy="466195"/>
          </a:xfrm>
        </p:spPr>
        <p:txBody>
          <a:bodyPr/>
          <a:lstStyle/>
          <a:p>
            <a:r>
              <a:rPr lang="en-US" altLang="zh-CN" sz="2000" dirty="0"/>
              <a:t>04 </a:t>
            </a:r>
            <a:r>
              <a:rPr lang="en-US" altLang="zh-CN" sz="2000" dirty="0">
                <a:cs typeface="+mn-ea"/>
                <a:sym typeface="+mn-lt"/>
              </a:rPr>
              <a:t>The ILSVRC2013 detection dataset</a:t>
            </a:r>
            <a:endParaRPr lang="zh-CN" altLang="en-US" sz="2000" dirty="0"/>
          </a:p>
        </p:txBody>
      </p:sp>
      <p:sp>
        <p:nvSpPr>
          <p:cNvPr id="4" name="文本占位符 3"/>
          <p:cNvSpPr>
            <a:spLocks noGrp="1"/>
          </p:cNvSpPr>
          <p:nvPr>
            <p:ph type="body" sz="quarter" idx="13"/>
          </p:nvPr>
        </p:nvSpPr>
        <p:spPr>
          <a:xfrm>
            <a:off x="5026616" y="5338023"/>
            <a:ext cx="3170990" cy="1171266"/>
          </a:xfrm>
        </p:spPr>
        <p:txBody>
          <a:bodyPr/>
          <a:lstStyle/>
          <a:p>
            <a:r>
              <a:rPr lang="en-US" altLang="zh-CN" sz="2000" dirty="0"/>
              <a:t>03 </a:t>
            </a:r>
            <a:r>
              <a:rPr lang="en-US" altLang="zh-CN" sz="2000" dirty="0">
                <a:cs typeface="+mn-ea"/>
                <a:sym typeface="+mn-lt"/>
              </a:rPr>
              <a:t>Visualization, ablation, and modes of error</a:t>
            </a:r>
            <a:endParaRPr lang="zh-CN" altLang="en-US" sz="2000" dirty="0"/>
          </a:p>
        </p:txBody>
      </p:sp>
      <p:sp>
        <p:nvSpPr>
          <p:cNvPr id="5" name="文本占位符 4"/>
          <p:cNvSpPr>
            <a:spLocks noGrp="1"/>
          </p:cNvSpPr>
          <p:nvPr>
            <p:ph type="body" sz="quarter" idx="14"/>
          </p:nvPr>
        </p:nvSpPr>
        <p:spPr>
          <a:xfrm>
            <a:off x="8775092" y="5688995"/>
            <a:ext cx="3170990" cy="466195"/>
          </a:xfrm>
        </p:spPr>
        <p:txBody>
          <a:bodyPr/>
          <a:lstStyle/>
          <a:p>
            <a:r>
              <a:rPr lang="en-US" altLang="zh-CN" sz="2000" dirty="0"/>
              <a:t>06 </a:t>
            </a:r>
            <a:r>
              <a:rPr lang="en-US" altLang="zh-CN" sz="2000" dirty="0">
                <a:cs typeface="+mn-ea"/>
                <a:sym typeface="+mn-lt"/>
              </a:rPr>
              <a:t>Conclusion</a:t>
            </a:r>
            <a:endParaRPr lang="zh-CN" altLang="en-US" sz="2000" dirty="0"/>
          </a:p>
        </p:txBody>
      </p:sp>
      <p:sp>
        <p:nvSpPr>
          <p:cNvPr id="6" name="文本占位符 5"/>
          <p:cNvSpPr>
            <a:spLocks noGrp="1"/>
          </p:cNvSpPr>
          <p:nvPr>
            <p:ph type="body" sz="quarter" idx="15"/>
          </p:nvPr>
        </p:nvSpPr>
        <p:spPr>
          <a:xfrm>
            <a:off x="5026616" y="4522938"/>
            <a:ext cx="3607956" cy="683135"/>
          </a:xfrm>
        </p:spPr>
        <p:txBody>
          <a:bodyPr/>
          <a:lstStyle/>
          <a:p>
            <a:r>
              <a:rPr lang="en-US" altLang="zh-CN" sz="2000" dirty="0"/>
              <a:t>02 </a:t>
            </a:r>
            <a:r>
              <a:rPr lang="en-US" altLang="zh-CN" sz="2000" dirty="0" smtClean="0">
                <a:cs typeface="+mn-ea"/>
                <a:sym typeface="+mn-lt"/>
              </a:rPr>
              <a:t>Object detection </a:t>
            </a:r>
            <a:r>
              <a:rPr lang="en-US" altLang="zh-CN" sz="2000" dirty="0">
                <a:cs typeface="+mn-ea"/>
                <a:sym typeface="+mn-lt"/>
              </a:rPr>
              <a:t>with R-CNN</a:t>
            </a:r>
            <a:endParaRPr lang="zh-CN" altLang="en-US" sz="2000" dirty="0"/>
          </a:p>
        </p:txBody>
      </p:sp>
      <p:sp>
        <p:nvSpPr>
          <p:cNvPr id="7" name="文本占位符 6"/>
          <p:cNvSpPr>
            <a:spLocks noGrp="1"/>
          </p:cNvSpPr>
          <p:nvPr>
            <p:ph type="body" sz="quarter" idx="16"/>
          </p:nvPr>
        </p:nvSpPr>
        <p:spPr>
          <a:xfrm>
            <a:off x="8775092" y="4710812"/>
            <a:ext cx="3416908" cy="551086"/>
          </a:xfrm>
        </p:spPr>
        <p:txBody>
          <a:bodyPr/>
          <a:lstStyle/>
          <a:p>
            <a:r>
              <a:rPr lang="en-US" altLang="zh-CN" sz="2000" dirty="0" smtClean="0"/>
              <a:t>05 </a:t>
            </a:r>
            <a:r>
              <a:rPr lang="en-US" altLang="zh-CN" sz="2000" dirty="0" smtClean="0">
                <a:cs typeface="+mn-ea"/>
                <a:sym typeface="+mn-lt"/>
              </a:rPr>
              <a:t>Semantic segmentation</a:t>
            </a:r>
            <a:endParaRPr lang="zh-CN" altLang="en-US" sz="2000" dirty="0"/>
          </a:p>
        </p:txBody>
      </p:sp>
      <p:sp>
        <p:nvSpPr>
          <p:cNvPr id="8" name="文本占位符 7"/>
          <p:cNvSpPr>
            <a:spLocks noGrp="1"/>
          </p:cNvSpPr>
          <p:nvPr>
            <p:ph type="body" sz="quarter" idx="10"/>
          </p:nvPr>
        </p:nvSpPr>
        <p:spPr>
          <a:xfrm>
            <a:off x="1981465" y="2828928"/>
            <a:ext cx="1794668" cy="914400"/>
          </a:xfrm>
        </p:spPr>
        <p:txBody>
          <a:bodyPr/>
          <a:lstStyle/>
          <a:p>
            <a:r>
              <a:rPr lang="zh-CN" altLang="en-US" dirty="0"/>
              <a:t>目录</a:t>
            </a:r>
            <a:endParaRPr lang="en-US" altLang="zh-CN" dirty="0"/>
          </a:p>
          <a:p>
            <a:r>
              <a:rPr lang="en-US" altLang="zh-CN" sz="2400" dirty="0"/>
              <a:t>CONTENT</a:t>
            </a:r>
            <a:endParaRPr lang="zh-CN" altLang="en-US" sz="2400" dirty="0"/>
          </a:p>
        </p:txBody>
      </p:sp>
      <p:pic>
        <p:nvPicPr>
          <p:cNvPr id="9" name="图片 8">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38246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3073534" y="1075648"/>
            <a:ext cx="7492866" cy="4207552"/>
          </a:xfrm>
        </p:spPr>
        <p:txBody>
          <a:bodyPr/>
          <a:lstStyle/>
          <a:p>
            <a:r>
              <a:rPr lang="en-US" altLang="zh-CN" sz="4800" dirty="0" smtClean="0">
                <a:cs typeface="+mn-ea"/>
                <a:sym typeface="+mn-lt"/>
              </a:rPr>
              <a:t>4. The ILSVRC2013 detection dataset4. </a:t>
            </a:r>
          </a:p>
          <a:p>
            <a:r>
              <a:rPr lang="en-US" altLang="zh-CN" sz="4800" dirty="0" smtClean="0">
                <a:cs typeface="+mn-ea"/>
                <a:sym typeface="+mn-lt"/>
              </a:rPr>
              <a:t>The ILSVRC2013 detection dataset</a:t>
            </a:r>
            <a:endParaRPr lang="zh-CN" altLang="en-US" sz="4800"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193477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25086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4.1. Dataset overview</a:t>
            </a:r>
            <a:endParaRPr lang="zh-CN" altLang="en-US" sz="2400" b="1" dirty="0">
              <a:solidFill>
                <a:schemeClr val="accent2"/>
              </a:solidFill>
              <a:cs typeface="+mn-ea"/>
              <a:sym typeface="+mn-lt"/>
            </a:endParaRPr>
          </a:p>
        </p:txBody>
      </p:sp>
      <p:sp>
        <p:nvSpPr>
          <p:cNvPr id="15" name="矩形 14"/>
          <p:cNvSpPr/>
          <p:nvPr/>
        </p:nvSpPr>
        <p:spPr>
          <a:xfrm>
            <a:off x="1476827" y="2323421"/>
            <a:ext cx="1803402" cy="372410"/>
          </a:xfrm>
          <a:prstGeom prst="rect">
            <a:avLst/>
          </a:prstGeom>
        </p:spPr>
        <p:txBody>
          <a:bodyPr wrap="square">
            <a:spAutoFit/>
          </a:bodyPr>
          <a:lstStyle/>
          <a:p>
            <a:pPr defTabSz="609585">
              <a:lnSpc>
                <a:spcPct val="130000"/>
              </a:lnSpc>
            </a:pPr>
            <a:r>
              <a:rPr lang="en-US" altLang="zh-CN" sz="1400" dirty="0">
                <a:cs typeface="+mn-ea"/>
                <a:sym typeface="+mn-lt"/>
              </a:rPr>
              <a:t>detection dataset</a:t>
            </a:r>
            <a:endParaRPr lang="en-US" altLang="zh-CN" sz="1400" dirty="0">
              <a:solidFill>
                <a:srgbClr val="FF0000"/>
              </a:solidFill>
              <a:cs typeface="+mn-ea"/>
              <a:sym typeface="+mn-lt"/>
            </a:endParaRPr>
          </a:p>
        </p:txBody>
      </p:sp>
      <p:sp>
        <p:nvSpPr>
          <p:cNvPr id="10" name="左大括号 9"/>
          <p:cNvSpPr/>
          <p:nvPr/>
        </p:nvSpPr>
        <p:spPr>
          <a:xfrm>
            <a:off x="3280229" y="1910417"/>
            <a:ext cx="160746" cy="1198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3624941" y="1831770"/>
            <a:ext cx="1803402" cy="342210"/>
          </a:xfrm>
          <a:prstGeom prst="rect">
            <a:avLst/>
          </a:prstGeom>
        </p:spPr>
        <p:txBody>
          <a:bodyPr wrap="square">
            <a:spAutoFit/>
          </a:bodyPr>
          <a:lstStyle/>
          <a:p>
            <a:pPr defTabSz="609585">
              <a:lnSpc>
                <a:spcPct val="130000"/>
              </a:lnSpc>
            </a:pPr>
            <a:r>
              <a:rPr lang="en-US" altLang="zh-CN" sz="1400" dirty="0">
                <a:cs typeface="+mn-ea"/>
                <a:sym typeface="+mn-lt"/>
              </a:rPr>
              <a:t>train (395,918</a:t>
            </a:r>
            <a:r>
              <a:rPr lang="en-US" altLang="zh-CN" sz="1400" dirty="0" smtClean="0">
                <a:cs typeface="+mn-ea"/>
                <a:sym typeface="+mn-lt"/>
              </a:rPr>
              <a:t>)</a:t>
            </a:r>
            <a:endParaRPr lang="en-US" altLang="zh-CN" sz="1400" dirty="0">
              <a:solidFill>
                <a:srgbClr val="FF0000"/>
              </a:solidFill>
              <a:cs typeface="+mn-ea"/>
              <a:sym typeface="+mn-lt"/>
            </a:endParaRPr>
          </a:p>
        </p:txBody>
      </p:sp>
      <p:sp>
        <p:nvSpPr>
          <p:cNvPr id="13" name="矩形 12"/>
          <p:cNvSpPr/>
          <p:nvPr/>
        </p:nvSpPr>
        <p:spPr>
          <a:xfrm>
            <a:off x="3624941" y="2293221"/>
            <a:ext cx="1803402" cy="342210"/>
          </a:xfrm>
          <a:prstGeom prst="rect">
            <a:avLst/>
          </a:prstGeom>
        </p:spPr>
        <p:txBody>
          <a:bodyPr wrap="square">
            <a:spAutoFit/>
          </a:bodyPr>
          <a:lstStyle/>
          <a:p>
            <a:pPr defTabSz="609585">
              <a:lnSpc>
                <a:spcPct val="130000"/>
              </a:lnSpc>
            </a:pPr>
            <a:r>
              <a:rPr lang="en-US" altLang="zh-CN" sz="1400" dirty="0">
                <a:cs typeface="+mn-ea"/>
                <a:sym typeface="+mn-lt"/>
              </a:rPr>
              <a:t>val (20,121</a:t>
            </a:r>
            <a:r>
              <a:rPr lang="en-US" altLang="zh-CN" sz="1400" dirty="0" smtClean="0">
                <a:cs typeface="+mn-ea"/>
                <a:sym typeface="+mn-lt"/>
              </a:rPr>
              <a:t>)</a:t>
            </a:r>
            <a:endParaRPr lang="en-US" altLang="zh-CN" sz="1400" dirty="0">
              <a:solidFill>
                <a:srgbClr val="FF0000"/>
              </a:solidFill>
              <a:cs typeface="+mn-ea"/>
              <a:sym typeface="+mn-lt"/>
            </a:endParaRPr>
          </a:p>
        </p:txBody>
      </p:sp>
      <p:sp>
        <p:nvSpPr>
          <p:cNvPr id="17" name="矩形 16"/>
          <p:cNvSpPr/>
          <p:nvPr/>
        </p:nvSpPr>
        <p:spPr>
          <a:xfrm>
            <a:off x="3624941" y="2766624"/>
            <a:ext cx="1803402" cy="342210"/>
          </a:xfrm>
          <a:prstGeom prst="rect">
            <a:avLst/>
          </a:prstGeom>
        </p:spPr>
        <p:txBody>
          <a:bodyPr wrap="square">
            <a:spAutoFit/>
          </a:bodyPr>
          <a:lstStyle/>
          <a:p>
            <a:pPr defTabSz="609585">
              <a:lnSpc>
                <a:spcPct val="130000"/>
              </a:lnSpc>
            </a:pPr>
            <a:r>
              <a:rPr lang="en-US" altLang="zh-CN" sz="1400" dirty="0">
                <a:cs typeface="+mn-ea"/>
                <a:sym typeface="+mn-lt"/>
              </a:rPr>
              <a:t>test (40,152</a:t>
            </a:r>
            <a:r>
              <a:rPr lang="en-US" altLang="zh-CN" sz="1400" dirty="0" smtClean="0">
                <a:cs typeface="+mn-ea"/>
                <a:sym typeface="+mn-lt"/>
              </a:rPr>
              <a:t>)</a:t>
            </a:r>
            <a:endParaRPr lang="en-US" altLang="zh-CN" sz="1400" dirty="0">
              <a:solidFill>
                <a:srgbClr val="FF0000"/>
              </a:solidFill>
              <a:cs typeface="+mn-ea"/>
              <a:sym typeface="+mn-lt"/>
            </a:endParaRPr>
          </a:p>
        </p:txBody>
      </p:sp>
      <p:sp>
        <p:nvSpPr>
          <p:cNvPr id="19" name="矩形 18"/>
          <p:cNvSpPr/>
          <p:nvPr/>
        </p:nvSpPr>
        <p:spPr>
          <a:xfrm>
            <a:off x="1476826" y="3481072"/>
            <a:ext cx="9176659" cy="652486"/>
          </a:xfrm>
          <a:prstGeom prst="rect">
            <a:avLst/>
          </a:prstGeom>
        </p:spPr>
        <p:txBody>
          <a:bodyPr wrap="square">
            <a:spAutoFit/>
          </a:bodyPr>
          <a:lstStyle/>
          <a:p>
            <a:pPr defTabSz="609585">
              <a:lnSpc>
                <a:spcPct val="130000"/>
              </a:lnSpc>
            </a:pPr>
            <a:r>
              <a:rPr lang="en-US" altLang="zh-CN" sz="1400" dirty="0">
                <a:cs typeface="+mn-ea"/>
                <a:sym typeface="+mn-lt"/>
              </a:rPr>
              <a:t>These images are </a:t>
            </a:r>
            <a:r>
              <a:rPr lang="en-US" altLang="zh-CN" sz="1400" dirty="0">
                <a:solidFill>
                  <a:srgbClr val="FF0000"/>
                </a:solidFill>
                <a:cs typeface="+mn-ea"/>
                <a:sym typeface="+mn-lt"/>
              </a:rPr>
              <a:t>scene-like and similar in </a:t>
            </a:r>
            <a:r>
              <a:rPr lang="en-US" altLang="zh-CN" sz="1400" dirty="0" smtClean="0">
                <a:solidFill>
                  <a:srgbClr val="FF0000"/>
                </a:solidFill>
                <a:cs typeface="+mn-ea"/>
                <a:sym typeface="+mn-lt"/>
              </a:rPr>
              <a:t>complexity </a:t>
            </a:r>
            <a:r>
              <a:rPr lang="en-US" altLang="zh-CN" sz="1400" dirty="0" smtClean="0">
                <a:cs typeface="+mn-ea"/>
                <a:sym typeface="+mn-lt"/>
              </a:rPr>
              <a:t>(number </a:t>
            </a:r>
            <a:r>
              <a:rPr lang="en-US" altLang="zh-CN" sz="1400" dirty="0">
                <a:cs typeface="+mn-ea"/>
                <a:sym typeface="+mn-lt"/>
              </a:rPr>
              <a:t>of objects, amount of clutter, pose variability, etc</a:t>
            </a:r>
            <a:r>
              <a:rPr lang="en-US" altLang="zh-CN" sz="1400" dirty="0" smtClean="0">
                <a:cs typeface="+mn-ea"/>
                <a:sym typeface="+mn-lt"/>
              </a:rPr>
              <a:t>.) to </a:t>
            </a:r>
            <a:r>
              <a:rPr lang="en-US" altLang="zh-CN" sz="1400" dirty="0">
                <a:cs typeface="+mn-ea"/>
                <a:sym typeface="+mn-lt"/>
              </a:rPr>
              <a:t>PASCAL VOC images</a:t>
            </a:r>
            <a:endParaRPr lang="en-US" altLang="zh-CN" sz="1400" dirty="0">
              <a:solidFill>
                <a:srgbClr val="FF0000"/>
              </a:solidFill>
              <a:cs typeface="+mn-ea"/>
              <a:sym typeface="+mn-lt"/>
            </a:endParaRPr>
          </a:p>
        </p:txBody>
      </p:sp>
      <p:sp>
        <p:nvSpPr>
          <p:cNvPr id="20" name="矩形 19"/>
          <p:cNvSpPr/>
          <p:nvPr/>
        </p:nvSpPr>
        <p:spPr>
          <a:xfrm>
            <a:off x="1476827" y="4224891"/>
            <a:ext cx="9176659" cy="652486"/>
          </a:xfrm>
          <a:prstGeom prst="rect">
            <a:avLst/>
          </a:prstGeom>
        </p:spPr>
        <p:txBody>
          <a:bodyPr wrap="square">
            <a:spAutoFit/>
          </a:bodyPr>
          <a:lstStyle/>
          <a:p>
            <a:pPr defTabSz="609585">
              <a:lnSpc>
                <a:spcPct val="130000"/>
              </a:lnSpc>
            </a:pPr>
            <a:r>
              <a:rPr lang="en-US" altLang="zh-CN" sz="1400" dirty="0">
                <a:cs typeface="+mn-ea"/>
                <a:sym typeface="+mn-lt"/>
              </a:rPr>
              <a:t>The val and test splits are </a:t>
            </a:r>
            <a:r>
              <a:rPr lang="en-US" altLang="zh-CN" sz="1400" dirty="0" smtClean="0">
                <a:solidFill>
                  <a:srgbClr val="FF0000"/>
                </a:solidFill>
                <a:cs typeface="+mn-ea"/>
                <a:sym typeface="+mn-lt"/>
              </a:rPr>
              <a:t>exhaustively annotated</a:t>
            </a:r>
            <a:r>
              <a:rPr lang="en-US" altLang="zh-CN" sz="1400" dirty="0">
                <a:cs typeface="+mn-ea"/>
                <a:sym typeface="+mn-lt"/>
              </a:rPr>
              <a:t>, meaning that in each image all instances</a:t>
            </a:r>
          </a:p>
          <a:p>
            <a:pPr defTabSz="609585">
              <a:lnSpc>
                <a:spcPct val="130000"/>
              </a:lnSpc>
            </a:pPr>
            <a:r>
              <a:rPr lang="en-US" altLang="zh-CN" sz="1400" dirty="0">
                <a:cs typeface="+mn-ea"/>
                <a:sym typeface="+mn-lt"/>
              </a:rPr>
              <a:t>from all 200 classes are labeled with bounding boxes.</a:t>
            </a:r>
            <a:endParaRPr lang="en-US" altLang="zh-CN" sz="1400" dirty="0">
              <a:solidFill>
                <a:srgbClr val="FF0000"/>
              </a:solidFill>
              <a:cs typeface="+mn-ea"/>
              <a:sym typeface="+mn-lt"/>
            </a:endParaRPr>
          </a:p>
        </p:txBody>
      </p:sp>
      <p:sp>
        <p:nvSpPr>
          <p:cNvPr id="21" name="矩形 20"/>
          <p:cNvSpPr/>
          <p:nvPr/>
        </p:nvSpPr>
        <p:spPr>
          <a:xfrm>
            <a:off x="1476827" y="4896716"/>
            <a:ext cx="9176659" cy="372410"/>
          </a:xfrm>
          <a:prstGeom prst="rect">
            <a:avLst/>
          </a:prstGeom>
        </p:spPr>
        <p:txBody>
          <a:bodyPr wrap="square">
            <a:spAutoFit/>
          </a:bodyPr>
          <a:lstStyle/>
          <a:p>
            <a:pPr defTabSz="609585">
              <a:lnSpc>
                <a:spcPct val="130000"/>
              </a:lnSpc>
            </a:pPr>
            <a:r>
              <a:rPr lang="en-US" altLang="zh-CN" sz="1400" dirty="0" smtClean="0">
                <a:cs typeface="+mn-ea"/>
                <a:sym typeface="+mn-lt"/>
              </a:rPr>
              <a:t>The train </a:t>
            </a:r>
            <a:r>
              <a:rPr lang="en-US" altLang="zh-CN" sz="1400" dirty="0">
                <a:cs typeface="+mn-ea"/>
                <a:sym typeface="+mn-lt"/>
              </a:rPr>
              <a:t>set, in contrast, is drawn from the ILSVRC2013 </a:t>
            </a:r>
            <a:r>
              <a:rPr lang="en-US" altLang="zh-CN" sz="1400" dirty="0" smtClean="0">
                <a:cs typeface="+mn-ea"/>
                <a:sym typeface="+mn-lt"/>
              </a:rPr>
              <a:t>classification image </a:t>
            </a:r>
            <a:r>
              <a:rPr lang="en-US" altLang="zh-CN" sz="1400" dirty="0">
                <a:cs typeface="+mn-ea"/>
                <a:sym typeface="+mn-lt"/>
              </a:rPr>
              <a:t>distribution.</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15735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25086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4.1. Dataset overview</a:t>
            </a:r>
            <a:endParaRPr lang="zh-CN" altLang="en-US" sz="2400" b="1" dirty="0">
              <a:solidFill>
                <a:schemeClr val="accent2"/>
              </a:solidFill>
              <a:cs typeface="+mn-ea"/>
              <a:sym typeface="+mn-lt"/>
            </a:endParaRPr>
          </a:p>
        </p:txBody>
      </p:sp>
      <p:sp>
        <p:nvSpPr>
          <p:cNvPr id="19" name="矩形 18"/>
          <p:cNvSpPr/>
          <p:nvPr/>
        </p:nvSpPr>
        <p:spPr>
          <a:xfrm>
            <a:off x="1476826" y="1872447"/>
            <a:ext cx="9176659" cy="652486"/>
          </a:xfrm>
          <a:prstGeom prst="rect">
            <a:avLst/>
          </a:prstGeom>
        </p:spPr>
        <p:txBody>
          <a:bodyPr wrap="square">
            <a:spAutoFit/>
          </a:bodyPr>
          <a:lstStyle/>
          <a:p>
            <a:pPr defTabSz="609585">
              <a:lnSpc>
                <a:spcPct val="130000"/>
              </a:lnSpc>
            </a:pPr>
            <a:r>
              <a:rPr lang="en-US" altLang="zh-CN" sz="1400" dirty="0">
                <a:cs typeface="+mn-ea"/>
                <a:sym typeface="+mn-lt"/>
              </a:rPr>
              <a:t>The nature of these splits presents a number of </a:t>
            </a:r>
            <a:r>
              <a:rPr lang="en-US" altLang="zh-CN" sz="1400" dirty="0" smtClean="0">
                <a:cs typeface="+mn-ea"/>
                <a:sym typeface="+mn-lt"/>
              </a:rPr>
              <a:t>choices for </a:t>
            </a:r>
            <a:r>
              <a:rPr lang="en-US" altLang="zh-CN" sz="1400" dirty="0">
                <a:cs typeface="+mn-ea"/>
                <a:sym typeface="+mn-lt"/>
              </a:rPr>
              <a:t>training R-CNN. The train images cannot be used </a:t>
            </a:r>
            <a:r>
              <a:rPr lang="en-US" altLang="zh-CN" sz="1400" dirty="0" smtClean="0">
                <a:solidFill>
                  <a:srgbClr val="FF0000"/>
                </a:solidFill>
                <a:cs typeface="+mn-ea"/>
                <a:sym typeface="+mn-lt"/>
              </a:rPr>
              <a:t>for hard </a:t>
            </a:r>
            <a:r>
              <a:rPr lang="en-US" altLang="zh-CN" sz="1400" dirty="0">
                <a:solidFill>
                  <a:srgbClr val="FF0000"/>
                </a:solidFill>
                <a:cs typeface="+mn-ea"/>
                <a:sym typeface="+mn-lt"/>
              </a:rPr>
              <a:t>negative mining</a:t>
            </a:r>
            <a:r>
              <a:rPr lang="en-US" altLang="zh-CN" sz="1400" dirty="0">
                <a:cs typeface="+mn-ea"/>
                <a:sym typeface="+mn-lt"/>
              </a:rPr>
              <a:t>, because annotations are not exhaustive.</a:t>
            </a:r>
            <a:endParaRPr lang="en-US" altLang="zh-CN" sz="1400" dirty="0">
              <a:solidFill>
                <a:srgbClr val="FF0000"/>
              </a:solidFill>
              <a:cs typeface="+mn-ea"/>
              <a:sym typeface="+mn-lt"/>
            </a:endParaRPr>
          </a:p>
        </p:txBody>
      </p:sp>
      <p:sp>
        <p:nvSpPr>
          <p:cNvPr id="16" name="矩形 15"/>
          <p:cNvSpPr/>
          <p:nvPr/>
        </p:nvSpPr>
        <p:spPr>
          <a:xfrm>
            <a:off x="1476827" y="2618969"/>
            <a:ext cx="9176659" cy="652486"/>
          </a:xfrm>
          <a:prstGeom prst="rect">
            <a:avLst/>
          </a:prstGeom>
        </p:spPr>
        <p:txBody>
          <a:bodyPr wrap="square">
            <a:spAutoFit/>
          </a:bodyPr>
          <a:lstStyle/>
          <a:p>
            <a:pPr defTabSz="609585">
              <a:lnSpc>
                <a:spcPct val="130000"/>
              </a:lnSpc>
            </a:pPr>
            <a:r>
              <a:rPr lang="en-US" altLang="zh-CN" sz="1400" dirty="0">
                <a:cs typeface="+mn-ea"/>
                <a:sym typeface="+mn-lt"/>
              </a:rPr>
              <a:t>we have not thoroughly evaluated a </a:t>
            </a:r>
            <a:r>
              <a:rPr lang="en-US" altLang="zh-CN" sz="1400" dirty="0" smtClean="0">
                <a:cs typeface="+mn-ea"/>
                <a:sym typeface="+mn-lt"/>
              </a:rPr>
              <a:t>large number </a:t>
            </a:r>
            <a:r>
              <a:rPr lang="en-US" altLang="zh-CN" sz="1400" dirty="0">
                <a:cs typeface="+mn-ea"/>
                <a:sym typeface="+mn-lt"/>
              </a:rPr>
              <a:t>of choices, we present what seemed like the most</a:t>
            </a:r>
          </a:p>
          <a:p>
            <a:pPr defTabSz="609585">
              <a:lnSpc>
                <a:spcPct val="130000"/>
              </a:lnSpc>
            </a:pPr>
            <a:r>
              <a:rPr lang="en-US" altLang="zh-CN" sz="1400" dirty="0">
                <a:cs typeface="+mn-ea"/>
                <a:sym typeface="+mn-lt"/>
              </a:rPr>
              <a:t>obvious path based on previous experience.</a:t>
            </a:r>
            <a:endParaRPr lang="en-US" altLang="zh-CN" sz="1400" dirty="0">
              <a:solidFill>
                <a:srgbClr val="FF0000"/>
              </a:solidFill>
              <a:cs typeface="+mn-ea"/>
              <a:sym typeface="+mn-lt"/>
            </a:endParaRPr>
          </a:p>
        </p:txBody>
      </p:sp>
      <p:sp>
        <p:nvSpPr>
          <p:cNvPr id="18" name="矩形 17"/>
          <p:cNvSpPr/>
          <p:nvPr/>
        </p:nvSpPr>
        <p:spPr>
          <a:xfrm>
            <a:off x="1476825" y="3365491"/>
            <a:ext cx="9176659" cy="932563"/>
          </a:xfrm>
          <a:prstGeom prst="rect">
            <a:avLst/>
          </a:prstGeom>
        </p:spPr>
        <p:txBody>
          <a:bodyPr wrap="square">
            <a:spAutoFit/>
          </a:bodyPr>
          <a:lstStyle/>
          <a:p>
            <a:pPr defTabSz="609585">
              <a:lnSpc>
                <a:spcPct val="130000"/>
              </a:lnSpc>
            </a:pPr>
            <a:r>
              <a:rPr lang="en-US" altLang="zh-CN" sz="1400" dirty="0">
                <a:cs typeface="+mn-ea"/>
                <a:sym typeface="+mn-lt"/>
              </a:rPr>
              <a:t>Our general strategy is to </a:t>
            </a:r>
            <a:r>
              <a:rPr lang="en-US" altLang="zh-CN" sz="1400" dirty="0">
                <a:solidFill>
                  <a:srgbClr val="FF0000"/>
                </a:solidFill>
                <a:cs typeface="+mn-ea"/>
                <a:sym typeface="+mn-lt"/>
              </a:rPr>
              <a:t>rely heavily on the val set </a:t>
            </a:r>
            <a:r>
              <a:rPr lang="en-US" altLang="zh-CN" sz="1400" dirty="0" smtClean="0">
                <a:solidFill>
                  <a:srgbClr val="FF0000"/>
                </a:solidFill>
                <a:cs typeface="+mn-ea"/>
                <a:sym typeface="+mn-lt"/>
              </a:rPr>
              <a:t>and use </a:t>
            </a:r>
            <a:r>
              <a:rPr lang="en-US" altLang="zh-CN" sz="1400" dirty="0">
                <a:solidFill>
                  <a:srgbClr val="FF0000"/>
                </a:solidFill>
                <a:cs typeface="+mn-ea"/>
                <a:sym typeface="+mn-lt"/>
              </a:rPr>
              <a:t>some of the train images as an auxiliary source of </a:t>
            </a:r>
            <a:r>
              <a:rPr lang="en-US" altLang="zh-CN" sz="1400" dirty="0" smtClean="0">
                <a:solidFill>
                  <a:srgbClr val="FF0000"/>
                </a:solidFill>
                <a:cs typeface="+mn-ea"/>
                <a:sym typeface="+mn-lt"/>
              </a:rPr>
              <a:t>positive examples</a:t>
            </a:r>
            <a:r>
              <a:rPr lang="en-US" altLang="zh-CN" sz="1400" dirty="0">
                <a:cs typeface="+mn-ea"/>
                <a:sym typeface="+mn-lt"/>
              </a:rPr>
              <a:t>. To use val for both training and </a:t>
            </a:r>
            <a:r>
              <a:rPr lang="en-US" altLang="zh-CN" sz="1400" dirty="0" smtClean="0">
                <a:cs typeface="+mn-ea"/>
                <a:sym typeface="+mn-lt"/>
              </a:rPr>
              <a:t>validation, we </a:t>
            </a:r>
            <a:r>
              <a:rPr lang="en-US" altLang="zh-CN" sz="1400" dirty="0">
                <a:cs typeface="+mn-ea"/>
                <a:sym typeface="+mn-lt"/>
              </a:rPr>
              <a:t>split it into roughly equally sized “val1” and “</a:t>
            </a:r>
            <a:r>
              <a:rPr lang="en-US" altLang="zh-CN" sz="1400" dirty="0" smtClean="0">
                <a:cs typeface="+mn-ea"/>
                <a:sym typeface="+mn-lt"/>
              </a:rPr>
              <a:t>val2” sets</a:t>
            </a:r>
            <a:r>
              <a:rPr lang="en-US" altLang="zh-CN" sz="1400" dirty="0">
                <a:cs typeface="+mn-ea"/>
                <a:sym typeface="+mn-lt"/>
              </a:rPr>
              <a:t>.</a:t>
            </a:r>
            <a:endParaRPr lang="en-US" altLang="zh-CN" sz="1400" dirty="0">
              <a:solidFill>
                <a:srgbClr val="FF0000"/>
              </a:solidFill>
              <a:cs typeface="+mn-ea"/>
              <a:sym typeface="+mn-lt"/>
            </a:endParaRPr>
          </a:p>
        </p:txBody>
      </p:sp>
      <p:sp>
        <p:nvSpPr>
          <p:cNvPr id="22" name="矩形 21"/>
          <p:cNvSpPr/>
          <p:nvPr/>
        </p:nvSpPr>
        <p:spPr>
          <a:xfrm>
            <a:off x="1476824" y="4392090"/>
            <a:ext cx="9176659" cy="652486"/>
          </a:xfrm>
          <a:prstGeom prst="rect">
            <a:avLst/>
          </a:prstGeom>
        </p:spPr>
        <p:txBody>
          <a:bodyPr wrap="square">
            <a:spAutoFit/>
          </a:bodyPr>
          <a:lstStyle/>
          <a:p>
            <a:pPr defTabSz="609585">
              <a:lnSpc>
                <a:spcPct val="130000"/>
              </a:lnSpc>
            </a:pPr>
            <a:r>
              <a:rPr lang="en-US" altLang="zh-CN" sz="1400" dirty="0">
                <a:cs typeface="+mn-ea"/>
                <a:sym typeface="+mn-lt"/>
              </a:rPr>
              <a:t>The particular split used here </a:t>
            </a:r>
            <a:r>
              <a:rPr lang="en-US" altLang="zh-CN" sz="1400" dirty="0" smtClean="0">
                <a:cs typeface="+mn-ea"/>
                <a:sym typeface="+mn-lt"/>
              </a:rPr>
              <a:t>has a </a:t>
            </a:r>
            <a:r>
              <a:rPr lang="en-US" altLang="zh-CN" sz="1400" dirty="0">
                <a:cs typeface="+mn-ea"/>
                <a:sym typeface="+mn-lt"/>
              </a:rPr>
              <a:t>maximum relative imbalance of about 11% and a </a:t>
            </a:r>
            <a:r>
              <a:rPr lang="en-US" altLang="zh-CN" sz="1400" dirty="0" smtClean="0">
                <a:cs typeface="+mn-ea"/>
                <a:sym typeface="+mn-lt"/>
              </a:rPr>
              <a:t>median relative </a:t>
            </a:r>
            <a:r>
              <a:rPr lang="en-US" altLang="zh-CN" sz="1400" dirty="0">
                <a:cs typeface="+mn-ea"/>
                <a:sym typeface="+mn-lt"/>
              </a:rPr>
              <a:t>imbalance of 4%.</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210555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25086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4.2. Region proposals</a:t>
            </a:r>
            <a:endParaRPr lang="zh-CN" altLang="en-US" sz="2400" b="1" dirty="0">
              <a:solidFill>
                <a:schemeClr val="accent2"/>
              </a:solidFill>
              <a:cs typeface="+mn-ea"/>
              <a:sym typeface="+mn-lt"/>
            </a:endParaRPr>
          </a:p>
        </p:txBody>
      </p:sp>
      <p:sp>
        <p:nvSpPr>
          <p:cNvPr id="19" name="矩形 18"/>
          <p:cNvSpPr/>
          <p:nvPr/>
        </p:nvSpPr>
        <p:spPr>
          <a:xfrm>
            <a:off x="1476826" y="1872447"/>
            <a:ext cx="9176659" cy="1492716"/>
          </a:xfrm>
          <a:prstGeom prst="rect">
            <a:avLst/>
          </a:prstGeom>
        </p:spPr>
        <p:txBody>
          <a:bodyPr wrap="square">
            <a:spAutoFit/>
          </a:bodyPr>
          <a:lstStyle/>
          <a:p>
            <a:pPr defTabSz="609585">
              <a:lnSpc>
                <a:spcPct val="130000"/>
              </a:lnSpc>
            </a:pPr>
            <a:r>
              <a:rPr lang="en-US" altLang="zh-CN" sz="1400" dirty="0">
                <a:cs typeface="+mn-ea"/>
                <a:sym typeface="+mn-lt"/>
              </a:rPr>
              <a:t>Selective </a:t>
            </a:r>
            <a:r>
              <a:rPr lang="en-US" altLang="zh-CN" sz="1400" dirty="0" smtClean="0">
                <a:cs typeface="+mn-ea"/>
                <a:sym typeface="+mn-lt"/>
              </a:rPr>
              <a:t>search was run </a:t>
            </a:r>
            <a:r>
              <a:rPr lang="en-US" altLang="zh-CN" sz="1400" dirty="0">
                <a:cs typeface="+mn-ea"/>
                <a:sym typeface="+mn-lt"/>
              </a:rPr>
              <a:t>in “fast mode” on each image in val1, val2, and test (</a:t>
            </a:r>
            <a:r>
              <a:rPr lang="en-US" altLang="zh-CN" sz="1400" dirty="0" smtClean="0">
                <a:cs typeface="+mn-ea"/>
                <a:sym typeface="+mn-lt"/>
              </a:rPr>
              <a:t>but not </a:t>
            </a:r>
            <a:r>
              <a:rPr lang="en-US" altLang="zh-CN" sz="1400" dirty="0">
                <a:cs typeface="+mn-ea"/>
                <a:sym typeface="+mn-lt"/>
              </a:rPr>
              <a:t>on images in train). </a:t>
            </a:r>
            <a:endParaRPr lang="en-US" altLang="zh-CN" sz="1400" dirty="0" smtClean="0">
              <a:cs typeface="+mn-ea"/>
              <a:sym typeface="+mn-lt"/>
            </a:endParaRPr>
          </a:p>
          <a:p>
            <a:pPr defTabSz="609585">
              <a:lnSpc>
                <a:spcPct val="130000"/>
              </a:lnSpc>
            </a:pPr>
            <a:endParaRPr lang="en-US" altLang="zh-CN" sz="1400" dirty="0">
              <a:cs typeface="+mn-ea"/>
              <a:sym typeface="+mn-lt"/>
            </a:endParaRPr>
          </a:p>
          <a:p>
            <a:pPr defTabSz="609585">
              <a:lnSpc>
                <a:spcPct val="130000"/>
              </a:lnSpc>
            </a:pPr>
            <a:r>
              <a:rPr lang="en-US" altLang="zh-CN" sz="1400" dirty="0" smtClean="0">
                <a:cs typeface="+mn-ea"/>
                <a:sym typeface="+mn-lt"/>
              </a:rPr>
              <a:t>One </a:t>
            </a:r>
            <a:r>
              <a:rPr lang="en-US" altLang="zh-CN" sz="1400" dirty="0">
                <a:cs typeface="+mn-ea"/>
                <a:sym typeface="+mn-lt"/>
              </a:rPr>
              <a:t>minor modification was </a:t>
            </a:r>
            <a:r>
              <a:rPr lang="en-US" altLang="zh-CN" sz="1400" dirty="0" smtClean="0">
                <a:cs typeface="+mn-ea"/>
                <a:sym typeface="+mn-lt"/>
              </a:rPr>
              <a:t>required to </a:t>
            </a:r>
            <a:r>
              <a:rPr lang="en-US" altLang="zh-CN" sz="1400" dirty="0">
                <a:cs typeface="+mn-ea"/>
                <a:sym typeface="+mn-lt"/>
              </a:rPr>
              <a:t>deal with the fact that selective search is not scale</a:t>
            </a:r>
          </a:p>
          <a:p>
            <a:pPr defTabSz="609585">
              <a:lnSpc>
                <a:spcPct val="130000"/>
              </a:lnSpc>
            </a:pPr>
            <a:r>
              <a:rPr lang="en-US" altLang="zh-CN" sz="1400" dirty="0">
                <a:cs typeface="+mn-ea"/>
                <a:sym typeface="+mn-lt"/>
              </a:rPr>
              <a:t>invariant and so the number of regions produced </a:t>
            </a:r>
            <a:r>
              <a:rPr lang="en-US" altLang="zh-CN" sz="1400" dirty="0" smtClean="0">
                <a:cs typeface="+mn-ea"/>
                <a:sym typeface="+mn-lt"/>
              </a:rPr>
              <a:t>depends on </a:t>
            </a:r>
            <a:r>
              <a:rPr lang="en-US" altLang="zh-CN" sz="1400" dirty="0">
                <a:cs typeface="+mn-ea"/>
                <a:sym typeface="+mn-lt"/>
              </a:rPr>
              <a:t>the image resolution.</a:t>
            </a:r>
            <a:endParaRPr lang="en-US" altLang="zh-CN" sz="1400" dirty="0">
              <a:solidFill>
                <a:srgbClr val="FF0000"/>
              </a:solidFill>
              <a:cs typeface="+mn-ea"/>
              <a:sym typeface="+mn-lt"/>
            </a:endParaRPr>
          </a:p>
        </p:txBody>
      </p:sp>
      <p:sp>
        <p:nvSpPr>
          <p:cNvPr id="9" name="矩形 8"/>
          <p:cNvSpPr/>
          <p:nvPr/>
        </p:nvSpPr>
        <p:spPr>
          <a:xfrm>
            <a:off x="1476825" y="3713766"/>
            <a:ext cx="9176659" cy="1492716"/>
          </a:xfrm>
          <a:prstGeom prst="rect">
            <a:avLst/>
          </a:prstGeom>
        </p:spPr>
        <p:txBody>
          <a:bodyPr wrap="square">
            <a:spAutoFit/>
          </a:bodyPr>
          <a:lstStyle/>
          <a:p>
            <a:pPr defTabSz="609585">
              <a:lnSpc>
                <a:spcPct val="130000"/>
              </a:lnSpc>
            </a:pPr>
            <a:r>
              <a:rPr lang="en-US" altLang="zh-CN" sz="1400" dirty="0">
                <a:cs typeface="+mn-ea"/>
                <a:sym typeface="+mn-lt"/>
              </a:rPr>
              <a:t>On val, selective search resulted in </a:t>
            </a:r>
            <a:r>
              <a:rPr lang="en-US" altLang="zh-CN" sz="1400" dirty="0" smtClean="0">
                <a:cs typeface="+mn-ea"/>
                <a:sym typeface="+mn-lt"/>
              </a:rPr>
              <a:t>an average </a:t>
            </a:r>
            <a:r>
              <a:rPr lang="en-US" altLang="zh-CN" sz="1400" dirty="0">
                <a:cs typeface="+mn-ea"/>
                <a:sym typeface="+mn-lt"/>
              </a:rPr>
              <a:t>of 2403 region proposals per image with a 91.6%</a:t>
            </a:r>
          </a:p>
          <a:p>
            <a:pPr defTabSz="609585">
              <a:lnSpc>
                <a:spcPct val="130000"/>
              </a:lnSpc>
            </a:pPr>
            <a:r>
              <a:rPr lang="en-US" altLang="zh-CN" sz="1400" dirty="0">
                <a:cs typeface="+mn-ea"/>
                <a:sym typeface="+mn-lt"/>
              </a:rPr>
              <a:t>recall of all ground-truth bounding boxes (at 0.5 </a:t>
            </a:r>
            <a:r>
              <a:rPr lang="en-US" altLang="zh-CN" sz="1400" dirty="0" err="1">
                <a:cs typeface="+mn-ea"/>
                <a:sym typeface="+mn-lt"/>
              </a:rPr>
              <a:t>IoU</a:t>
            </a:r>
            <a:r>
              <a:rPr lang="en-US" altLang="zh-CN" sz="1400" dirty="0">
                <a:cs typeface="+mn-ea"/>
                <a:sym typeface="+mn-lt"/>
              </a:rPr>
              <a:t> threshold</a:t>
            </a:r>
            <a:r>
              <a:rPr lang="en-US" altLang="zh-CN" sz="1400" dirty="0" smtClean="0">
                <a:cs typeface="+mn-ea"/>
                <a:sym typeface="+mn-lt"/>
              </a:rPr>
              <a:t>).</a:t>
            </a:r>
          </a:p>
          <a:p>
            <a:pPr defTabSz="609585">
              <a:lnSpc>
                <a:spcPct val="130000"/>
              </a:lnSpc>
            </a:pPr>
            <a:endParaRPr lang="en-US" altLang="zh-CN" sz="1400" dirty="0">
              <a:cs typeface="+mn-ea"/>
              <a:sym typeface="+mn-lt"/>
            </a:endParaRPr>
          </a:p>
          <a:p>
            <a:pPr defTabSz="609585">
              <a:lnSpc>
                <a:spcPct val="130000"/>
              </a:lnSpc>
            </a:pPr>
            <a:r>
              <a:rPr lang="en-US" altLang="zh-CN" sz="1400" dirty="0">
                <a:cs typeface="+mn-ea"/>
                <a:sym typeface="+mn-lt"/>
              </a:rPr>
              <a:t>This recall is notably lower than in PASCAL, </a:t>
            </a:r>
            <a:r>
              <a:rPr lang="en-US" altLang="zh-CN" sz="1400" dirty="0" smtClean="0">
                <a:cs typeface="+mn-ea"/>
                <a:sym typeface="+mn-lt"/>
              </a:rPr>
              <a:t>where it </a:t>
            </a:r>
            <a:r>
              <a:rPr lang="en-US" altLang="zh-CN" sz="1400" dirty="0">
                <a:cs typeface="+mn-ea"/>
                <a:sym typeface="+mn-lt"/>
              </a:rPr>
              <a:t>is approximately 98%, indicating significant room for </a:t>
            </a:r>
            <a:r>
              <a:rPr lang="en-US" altLang="zh-CN" sz="1400" dirty="0" smtClean="0">
                <a:cs typeface="+mn-ea"/>
                <a:sym typeface="+mn-lt"/>
              </a:rPr>
              <a:t>improvement in </a:t>
            </a:r>
            <a:r>
              <a:rPr lang="en-US" altLang="zh-CN" sz="1400" dirty="0">
                <a:cs typeface="+mn-ea"/>
                <a:sym typeface="+mn-lt"/>
              </a:rPr>
              <a:t>the region proposal stage.</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61625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25086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4.3. Training data</a:t>
            </a:r>
            <a:endParaRPr lang="zh-CN" altLang="en-US" sz="2400" b="1" dirty="0">
              <a:solidFill>
                <a:schemeClr val="accent2"/>
              </a:solidFill>
              <a:cs typeface="+mn-ea"/>
              <a:sym typeface="+mn-lt"/>
            </a:endParaRPr>
          </a:p>
        </p:txBody>
      </p:sp>
      <p:sp>
        <p:nvSpPr>
          <p:cNvPr id="19" name="矩形 18"/>
          <p:cNvSpPr/>
          <p:nvPr/>
        </p:nvSpPr>
        <p:spPr>
          <a:xfrm>
            <a:off x="1476826" y="1872447"/>
            <a:ext cx="9176659" cy="1212640"/>
          </a:xfrm>
          <a:prstGeom prst="rect">
            <a:avLst/>
          </a:prstGeom>
        </p:spPr>
        <p:txBody>
          <a:bodyPr wrap="square">
            <a:spAutoFit/>
          </a:bodyPr>
          <a:lstStyle/>
          <a:p>
            <a:pPr defTabSz="609585">
              <a:lnSpc>
                <a:spcPct val="130000"/>
              </a:lnSpc>
            </a:pPr>
            <a:r>
              <a:rPr lang="en-US" altLang="zh-CN" sz="1400" dirty="0">
                <a:cs typeface="+mn-ea"/>
                <a:sym typeface="+mn-lt"/>
              </a:rPr>
              <a:t>For training data, we formed a set of images and </a:t>
            </a:r>
            <a:r>
              <a:rPr lang="en-US" altLang="zh-CN" sz="1400" dirty="0" smtClean="0">
                <a:cs typeface="+mn-ea"/>
                <a:sym typeface="+mn-lt"/>
              </a:rPr>
              <a:t>boxes that </a:t>
            </a:r>
            <a:r>
              <a:rPr lang="en-US" altLang="zh-CN" sz="1400" dirty="0">
                <a:cs typeface="+mn-ea"/>
                <a:sym typeface="+mn-lt"/>
              </a:rPr>
              <a:t>includes all </a:t>
            </a:r>
            <a:r>
              <a:rPr lang="en-US" altLang="zh-CN" sz="1400" dirty="0">
                <a:solidFill>
                  <a:srgbClr val="FF0000"/>
                </a:solidFill>
                <a:cs typeface="+mn-ea"/>
                <a:sym typeface="+mn-lt"/>
              </a:rPr>
              <a:t>selective search </a:t>
            </a:r>
            <a:r>
              <a:rPr lang="en-US" altLang="zh-CN" sz="1400" dirty="0">
                <a:cs typeface="+mn-ea"/>
                <a:sym typeface="+mn-lt"/>
              </a:rPr>
              <a:t>and </a:t>
            </a:r>
            <a:r>
              <a:rPr lang="en-US" altLang="zh-CN" sz="1400" dirty="0">
                <a:solidFill>
                  <a:srgbClr val="FF0000"/>
                </a:solidFill>
                <a:cs typeface="+mn-ea"/>
                <a:sym typeface="+mn-lt"/>
              </a:rPr>
              <a:t>ground-truth </a:t>
            </a:r>
            <a:r>
              <a:rPr lang="en-US" altLang="zh-CN" sz="1400" dirty="0" smtClean="0">
                <a:solidFill>
                  <a:srgbClr val="FF0000"/>
                </a:solidFill>
                <a:cs typeface="+mn-ea"/>
                <a:sym typeface="+mn-lt"/>
              </a:rPr>
              <a:t>boxes</a:t>
            </a:r>
            <a:r>
              <a:rPr lang="en-US" altLang="zh-CN" sz="1400" dirty="0" smtClean="0">
                <a:cs typeface="+mn-ea"/>
                <a:sym typeface="+mn-lt"/>
              </a:rPr>
              <a:t> from </a:t>
            </a:r>
            <a:r>
              <a:rPr lang="en-US" altLang="zh-CN" sz="1400" dirty="0">
                <a:cs typeface="+mn-ea"/>
                <a:sym typeface="+mn-lt"/>
              </a:rPr>
              <a:t>val1 together with up to N ground-truth boxes </a:t>
            </a:r>
            <a:r>
              <a:rPr lang="en-US" altLang="zh-CN" sz="1400" dirty="0" smtClean="0">
                <a:cs typeface="+mn-ea"/>
                <a:sym typeface="+mn-lt"/>
              </a:rPr>
              <a:t>per class </a:t>
            </a:r>
            <a:r>
              <a:rPr lang="en-US" altLang="zh-CN" sz="1400" dirty="0">
                <a:cs typeface="+mn-ea"/>
                <a:sym typeface="+mn-lt"/>
              </a:rPr>
              <a:t>from train (if a class has fewer than N </a:t>
            </a:r>
            <a:r>
              <a:rPr lang="en-US" altLang="zh-CN" sz="1400" dirty="0" smtClean="0">
                <a:cs typeface="+mn-ea"/>
                <a:sym typeface="+mn-lt"/>
              </a:rPr>
              <a:t>ground-truth boxes </a:t>
            </a:r>
            <a:r>
              <a:rPr lang="en-US" altLang="zh-CN" sz="1400" dirty="0">
                <a:cs typeface="+mn-ea"/>
                <a:sym typeface="+mn-lt"/>
              </a:rPr>
              <a:t>in train, then we take all of them). We’ll call </a:t>
            </a:r>
            <a:r>
              <a:rPr lang="en-US" altLang="zh-CN" sz="1400" dirty="0" smtClean="0">
                <a:cs typeface="+mn-ea"/>
                <a:sym typeface="+mn-lt"/>
              </a:rPr>
              <a:t>this dataset </a:t>
            </a:r>
            <a:r>
              <a:rPr lang="en-US" altLang="zh-CN" sz="1400" dirty="0">
                <a:cs typeface="+mn-ea"/>
                <a:sym typeface="+mn-lt"/>
              </a:rPr>
              <a:t>of images and boxes val1+trainN.</a:t>
            </a:r>
            <a:endParaRPr lang="en-US" altLang="zh-CN" sz="1400" dirty="0">
              <a:solidFill>
                <a:srgbClr val="FF0000"/>
              </a:solidFill>
              <a:cs typeface="+mn-ea"/>
              <a:sym typeface="+mn-lt"/>
            </a:endParaRPr>
          </a:p>
        </p:txBody>
      </p:sp>
      <p:sp>
        <p:nvSpPr>
          <p:cNvPr id="7" name="矩形 6"/>
          <p:cNvSpPr/>
          <p:nvPr/>
        </p:nvSpPr>
        <p:spPr>
          <a:xfrm>
            <a:off x="1476827" y="3339041"/>
            <a:ext cx="2862946" cy="652486"/>
          </a:xfrm>
          <a:prstGeom prst="rect">
            <a:avLst/>
          </a:prstGeom>
        </p:spPr>
        <p:txBody>
          <a:bodyPr wrap="square">
            <a:spAutoFit/>
          </a:bodyPr>
          <a:lstStyle/>
          <a:p>
            <a:pPr defTabSz="609585">
              <a:lnSpc>
                <a:spcPct val="130000"/>
              </a:lnSpc>
            </a:pPr>
            <a:r>
              <a:rPr lang="en-US" altLang="zh-CN" sz="1400" dirty="0">
                <a:cs typeface="+mn-ea"/>
                <a:sym typeface="+mn-lt"/>
              </a:rPr>
              <a:t>Training data is </a:t>
            </a:r>
            <a:r>
              <a:rPr lang="en-US" altLang="zh-CN" sz="1400" dirty="0" smtClean="0">
                <a:cs typeface="+mn-ea"/>
                <a:sym typeface="+mn-lt"/>
              </a:rPr>
              <a:t>required</a:t>
            </a:r>
          </a:p>
          <a:p>
            <a:pPr defTabSz="609585">
              <a:lnSpc>
                <a:spcPct val="130000"/>
              </a:lnSpc>
            </a:pPr>
            <a:r>
              <a:rPr lang="en-US" altLang="zh-CN" sz="1400" dirty="0" smtClean="0">
                <a:cs typeface="+mn-ea"/>
                <a:sym typeface="+mn-lt"/>
              </a:rPr>
              <a:t> </a:t>
            </a:r>
            <a:r>
              <a:rPr lang="en-US" altLang="zh-CN" sz="1400" dirty="0">
                <a:cs typeface="+mn-ea"/>
                <a:sym typeface="+mn-lt"/>
              </a:rPr>
              <a:t>for three procedures in R-CNN</a:t>
            </a:r>
            <a:endParaRPr lang="en-US" altLang="zh-CN" sz="1400" dirty="0">
              <a:solidFill>
                <a:srgbClr val="FF0000"/>
              </a:solidFill>
              <a:cs typeface="+mn-ea"/>
              <a:sym typeface="+mn-lt"/>
            </a:endParaRPr>
          </a:p>
        </p:txBody>
      </p:sp>
      <p:sp>
        <p:nvSpPr>
          <p:cNvPr id="8" name="左大括号 7"/>
          <p:cNvSpPr/>
          <p:nvPr/>
        </p:nvSpPr>
        <p:spPr>
          <a:xfrm>
            <a:off x="4338683" y="3005766"/>
            <a:ext cx="160746" cy="14356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4713511" y="2952239"/>
            <a:ext cx="2862946" cy="342210"/>
          </a:xfrm>
          <a:prstGeom prst="rect">
            <a:avLst/>
          </a:prstGeom>
        </p:spPr>
        <p:txBody>
          <a:bodyPr wrap="square">
            <a:spAutoFit/>
          </a:bodyPr>
          <a:lstStyle/>
          <a:p>
            <a:pPr defTabSz="609585">
              <a:lnSpc>
                <a:spcPct val="130000"/>
              </a:lnSpc>
            </a:pPr>
            <a:r>
              <a:rPr lang="en-US" altLang="zh-CN" sz="1400" dirty="0">
                <a:cs typeface="+mn-ea"/>
                <a:sym typeface="+mn-lt"/>
              </a:rPr>
              <a:t>CNN fine-tuning,</a:t>
            </a:r>
            <a:endParaRPr lang="en-US" altLang="zh-CN" sz="1400" dirty="0">
              <a:solidFill>
                <a:srgbClr val="FF0000"/>
              </a:solidFill>
              <a:cs typeface="+mn-ea"/>
              <a:sym typeface="+mn-lt"/>
            </a:endParaRPr>
          </a:p>
        </p:txBody>
      </p:sp>
      <p:sp>
        <p:nvSpPr>
          <p:cNvPr id="11" name="矩形 10"/>
          <p:cNvSpPr/>
          <p:nvPr/>
        </p:nvSpPr>
        <p:spPr>
          <a:xfrm>
            <a:off x="4713511" y="4270267"/>
            <a:ext cx="3748318" cy="372410"/>
          </a:xfrm>
          <a:prstGeom prst="rect">
            <a:avLst/>
          </a:prstGeom>
        </p:spPr>
        <p:txBody>
          <a:bodyPr wrap="square">
            <a:spAutoFit/>
          </a:bodyPr>
          <a:lstStyle/>
          <a:p>
            <a:pPr defTabSz="609585">
              <a:lnSpc>
                <a:spcPct val="130000"/>
              </a:lnSpc>
            </a:pPr>
            <a:r>
              <a:rPr lang="en-US" altLang="zh-CN" sz="1400" dirty="0">
                <a:cs typeface="+mn-ea"/>
                <a:sym typeface="+mn-lt"/>
              </a:rPr>
              <a:t>bounding-box </a:t>
            </a:r>
            <a:r>
              <a:rPr lang="en-US" altLang="zh-CN" sz="1400" dirty="0" err="1">
                <a:cs typeface="+mn-ea"/>
                <a:sym typeface="+mn-lt"/>
              </a:rPr>
              <a:t>regressor</a:t>
            </a:r>
            <a:r>
              <a:rPr lang="en-US" altLang="zh-CN" sz="1400" dirty="0">
                <a:cs typeface="+mn-ea"/>
                <a:sym typeface="+mn-lt"/>
              </a:rPr>
              <a:t> training</a:t>
            </a:r>
            <a:endParaRPr lang="en-US" altLang="zh-CN" sz="1400" dirty="0">
              <a:solidFill>
                <a:srgbClr val="FF0000"/>
              </a:solidFill>
              <a:cs typeface="+mn-ea"/>
              <a:sym typeface="+mn-lt"/>
            </a:endParaRPr>
          </a:p>
        </p:txBody>
      </p:sp>
      <p:sp>
        <p:nvSpPr>
          <p:cNvPr id="12" name="矩形 11"/>
          <p:cNvSpPr/>
          <p:nvPr/>
        </p:nvSpPr>
        <p:spPr>
          <a:xfrm>
            <a:off x="4713511" y="3649317"/>
            <a:ext cx="2862946" cy="342210"/>
          </a:xfrm>
          <a:prstGeom prst="rect">
            <a:avLst/>
          </a:prstGeom>
        </p:spPr>
        <p:txBody>
          <a:bodyPr wrap="square">
            <a:spAutoFit/>
          </a:bodyPr>
          <a:lstStyle/>
          <a:p>
            <a:pPr defTabSz="609585">
              <a:lnSpc>
                <a:spcPct val="130000"/>
              </a:lnSpc>
            </a:pPr>
            <a:r>
              <a:rPr lang="en-US" altLang="zh-CN" sz="1400" dirty="0">
                <a:cs typeface="+mn-ea"/>
                <a:sym typeface="+mn-lt"/>
              </a:rPr>
              <a:t>detector SVM training</a:t>
            </a:r>
            <a:endParaRPr lang="en-US" altLang="zh-CN" sz="1400" dirty="0">
              <a:solidFill>
                <a:srgbClr val="FF0000"/>
              </a:solidFill>
              <a:cs typeface="+mn-ea"/>
              <a:sym typeface="+mn-lt"/>
            </a:endParaRPr>
          </a:p>
        </p:txBody>
      </p:sp>
      <p:sp>
        <p:nvSpPr>
          <p:cNvPr id="13" name="矩形 12"/>
          <p:cNvSpPr/>
          <p:nvPr/>
        </p:nvSpPr>
        <p:spPr>
          <a:xfrm>
            <a:off x="1475737" y="4975928"/>
            <a:ext cx="9555120" cy="652486"/>
          </a:xfrm>
          <a:prstGeom prst="rect">
            <a:avLst/>
          </a:prstGeom>
        </p:spPr>
        <p:txBody>
          <a:bodyPr wrap="square">
            <a:spAutoFit/>
          </a:bodyPr>
          <a:lstStyle/>
          <a:p>
            <a:pPr defTabSz="609585">
              <a:lnSpc>
                <a:spcPct val="130000"/>
              </a:lnSpc>
            </a:pPr>
            <a:r>
              <a:rPr lang="en-US" altLang="zh-CN" sz="1400" dirty="0" smtClean="0">
                <a:cs typeface="+mn-ea"/>
                <a:sym typeface="+mn-lt"/>
              </a:rPr>
              <a:t>For SVM </a:t>
            </a:r>
            <a:r>
              <a:rPr lang="en-US" altLang="zh-CN" sz="1400" dirty="0">
                <a:cs typeface="+mn-ea"/>
                <a:sym typeface="+mn-lt"/>
              </a:rPr>
              <a:t>training, all ground-truth boxes from </a:t>
            </a:r>
            <a:r>
              <a:rPr lang="en-US" altLang="zh-CN" sz="1400" dirty="0" smtClean="0">
                <a:cs typeface="+mn-ea"/>
                <a:sym typeface="+mn-lt"/>
              </a:rPr>
              <a:t>val1+train were </a:t>
            </a:r>
            <a:r>
              <a:rPr lang="en-US" altLang="zh-CN" sz="1400" dirty="0">
                <a:cs typeface="+mn-ea"/>
                <a:sym typeface="+mn-lt"/>
              </a:rPr>
              <a:t>used as positive examples for their respective </a:t>
            </a:r>
            <a:r>
              <a:rPr lang="en-US" altLang="zh-CN" sz="1400" dirty="0" smtClean="0">
                <a:cs typeface="+mn-ea"/>
                <a:sym typeface="+mn-lt"/>
              </a:rPr>
              <a:t>classes. Hard </a:t>
            </a:r>
            <a:r>
              <a:rPr lang="en-US" altLang="zh-CN" sz="1400" dirty="0">
                <a:cs typeface="+mn-ea"/>
                <a:sym typeface="+mn-lt"/>
              </a:rPr>
              <a:t>negative mining was performed on a </a:t>
            </a:r>
            <a:r>
              <a:rPr lang="en-US" altLang="zh-CN" sz="1400" dirty="0">
                <a:solidFill>
                  <a:srgbClr val="FF0000"/>
                </a:solidFill>
                <a:cs typeface="+mn-ea"/>
                <a:sym typeface="+mn-lt"/>
              </a:rPr>
              <a:t>randomly </a:t>
            </a:r>
            <a:r>
              <a:rPr lang="en-US" altLang="zh-CN" sz="1400" dirty="0" smtClean="0">
                <a:solidFill>
                  <a:srgbClr val="FF0000"/>
                </a:solidFill>
                <a:cs typeface="+mn-ea"/>
                <a:sym typeface="+mn-lt"/>
              </a:rPr>
              <a:t>selected </a:t>
            </a:r>
            <a:r>
              <a:rPr lang="en-US" altLang="zh-CN" sz="1400" dirty="0" smtClean="0">
                <a:cs typeface="+mn-ea"/>
                <a:sym typeface="+mn-lt"/>
              </a:rPr>
              <a:t>subset </a:t>
            </a:r>
            <a:r>
              <a:rPr lang="en-US" altLang="zh-CN" sz="1400" dirty="0">
                <a:cs typeface="+mn-ea"/>
                <a:sym typeface="+mn-lt"/>
              </a:rPr>
              <a:t>of 5000 images from val1.</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271709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020031"/>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4.4. Validation and evaluation</a:t>
            </a:r>
            <a:endParaRPr lang="zh-CN" altLang="en-US" sz="2400" b="1" dirty="0">
              <a:solidFill>
                <a:schemeClr val="accent2"/>
              </a:solidFill>
              <a:cs typeface="+mn-ea"/>
              <a:sym typeface="+mn-lt"/>
            </a:endParaRPr>
          </a:p>
        </p:txBody>
      </p:sp>
      <p:sp>
        <p:nvSpPr>
          <p:cNvPr id="19" name="矩形 18"/>
          <p:cNvSpPr/>
          <p:nvPr/>
        </p:nvSpPr>
        <p:spPr>
          <a:xfrm>
            <a:off x="1476826" y="1641614"/>
            <a:ext cx="9176659" cy="652486"/>
          </a:xfrm>
          <a:prstGeom prst="rect">
            <a:avLst/>
          </a:prstGeom>
        </p:spPr>
        <p:txBody>
          <a:bodyPr wrap="square">
            <a:spAutoFit/>
          </a:bodyPr>
          <a:lstStyle/>
          <a:p>
            <a:pPr defTabSz="609585">
              <a:lnSpc>
                <a:spcPct val="130000"/>
              </a:lnSpc>
            </a:pPr>
            <a:r>
              <a:rPr lang="en-US" altLang="zh-CN" sz="1400" dirty="0">
                <a:cs typeface="+mn-ea"/>
                <a:sym typeface="+mn-lt"/>
              </a:rPr>
              <a:t>Before submitting results to the evaluation server, </a:t>
            </a:r>
            <a:r>
              <a:rPr lang="en-US" altLang="zh-CN" sz="1400" dirty="0" smtClean="0">
                <a:cs typeface="+mn-ea"/>
                <a:sym typeface="+mn-lt"/>
              </a:rPr>
              <a:t>we validated </a:t>
            </a:r>
            <a:r>
              <a:rPr lang="en-US" altLang="zh-CN" sz="1400" dirty="0">
                <a:solidFill>
                  <a:srgbClr val="FF0000"/>
                </a:solidFill>
                <a:cs typeface="+mn-ea"/>
                <a:sym typeface="+mn-lt"/>
              </a:rPr>
              <a:t>data usage choices </a:t>
            </a:r>
            <a:r>
              <a:rPr lang="en-US" altLang="zh-CN" sz="1400" dirty="0">
                <a:cs typeface="+mn-ea"/>
                <a:sym typeface="+mn-lt"/>
              </a:rPr>
              <a:t>and </a:t>
            </a:r>
            <a:r>
              <a:rPr lang="en-US" altLang="zh-CN" sz="1400" dirty="0">
                <a:solidFill>
                  <a:srgbClr val="FF0000"/>
                </a:solidFill>
                <a:cs typeface="+mn-ea"/>
                <a:sym typeface="+mn-lt"/>
              </a:rPr>
              <a:t>the effect of </a:t>
            </a:r>
            <a:r>
              <a:rPr lang="en-US" altLang="zh-CN" sz="1400" dirty="0" smtClean="0">
                <a:solidFill>
                  <a:srgbClr val="FF0000"/>
                </a:solidFill>
                <a:cs typeface="+mn-ea"/>
                <a:sym typeface="+mn-lt"/>
              </a:rPr>
              <a:t>fine-tuning </a:t>
            </a:r>
            <a:r>
              <a:rPr lang="en-US" altLang="zh-CN" sz="1400" dirty="0" smtClean="0">
                <a:cs typeface="+mn-ea"/>
                <a:sym typeface="+mn-lt"/>
              </a:rPr>
              <a:t>and </a:t>
            </a:r>
            <a:r>
              <a:rPr lang="en-US" altLang="zh-CN" sz="1400" dirty="0">
                <a:solidFill>
                  <a:srgbClr val="FF0000"/>
                </a:solidFill>
                <a:cs typeface="+mn-ea"/>
                <a:sym typeface="+mn-lt"/>
              </a:rPr>
              <a:t>bounding-box regression </a:t>
            </a:r>
            <a:r>
              <a:rPr lang="en-US" altLang="zh-CN" sz="1400" dirty="0">
                <a:cs typeface="+mn-ea"/>
                <a:sym typeface="+mn-lt"/>
              </a:rPr>
              <a:t>on the val2 set using the </a:t>
            </a:r>
            <a:r>
              <a:rPr lang="en-US" altLang="zh-CN" sz="1400" dirty="0" smtClean="0">
                <a:cs typeface="+mn-ea"/>
                <a:sym typeface="+mn-lt"/>
              </a:rPr>
              <a:t>training data </a:t>
            </a:r>
            <a:r>
              <a:rPr lang="en-US" altLang="zh-CN" sz="1400" dirty="0">
                <a:cs typeface="+mn-ea"/>
                <a:sym typeface="+mn-lt"/>
              </a:rPr>
              <a:t>described above</a:t>
            </a:r>
            <a:endParaRPr lang="en-US" altLang="zh-CN" sz="1400" dirty="0">
              <a:solidFill>
                <a:srgbClr val="FF0000"/>
              </a:solidFill>
              <a:cs typeface="+mn-ea"/>
              <a:sym typeface="+mn-lt"/>
            </a:endParaRPr>
          </a:p>
        </p:txBody>
      </p:sp>
      <p:sp>
        <p:nvSpPr>
          <p:cNvPr id="15" name="矩形 14"/>
          <p:cNvSpPr/>
          <p:nvPr/>
        </p:nvSpPr>
        <p:spPr>
          <a:xfrm>
            <a:off x="1476825" y="2454018"/>
            <a:ext cx="9176659" cy="932563"/>
          </a:xfrm>
          <a:prstGeom prst="rect">
            <a:avLst/>
          </a:prstGeom>
        </p:spPr>
        <p:txBody>
          <a:bodyPr wrap="square">
            <a:spAutoFit/>
          </a:bodyPr>
          <a:lstStyle/>
          <a:p>
            <a:pPr defTabSz="609585">
              <a:lnSpc>
                <a:spcPct val="130000"/>
              </a:lnSpc>
            </a:pPr>
            <a:r>
              <a:rPr lang="en-US" altLang="zh-CN" sz="1400" dirty="0" smtClean="0">
                <a:cs typeface="+mn-ea"/>
                <a:sym typeface="+mn-lt"/>
              </a:rPr>
              <a:t>All </a:t>
            </a:r>
            <a:r>
              <a:rPr lang="en-US" altLang="zh-CN" sz="1400" dirty="0">
                <a:cs typeface="+mn-ea"/>
                <a:sym typeface="+mn-lt"/>
              </a:rPr>
              <a:t>system </a:t>
            </a:r>
            <a:r>
              <a:rPr lang="en-US" altLang="zh-CN" sz="1400" dirty="0" smtClean="0">
                <a:cs typeface="+mn-ea"/>
                <a:sym typeface="+mn-lt"/>
              </a:rPr>
              <a:t>hyper-parameters </a:t>
            </a:r>
            <a:r>
              <a:rPr lang="en-US" altLang="zh-CN" sz="1400" dirty="0">
                <a:cs typeface="+mn-ea"/>
                <a:sym typeface="+mn-lt"/>
              </a:rPr>
              <a:t>(e.g</a:t>
            </a:r>
            <a:r>
              <a:rPr lang="en-US" altLang="zh-CN" sz="1400" dirty="0" smtClean="0">
                <a:cs typeface="+mn-ea"/>
                <a:sym typeface="+mn-lt"/>
              </a:rPr>
              <a:t>., SVM </a:t>
            </a:r>
            <a:r>
              <a:rPr lang="en-US" altLang="zh-CN" sz="1400" dirty="0">
                <a:cs typeface="+mn-ea"/>
                <a:sym typeface="+mn-lt"/>
              </a:rPr>
              <a:t>C </a:t>
            </a:r>
            <a:r>
              <a:rPr lang="en-US" altLang="zh-CN" sz="1400" dirty="0" smtClean="0">
                <a:cs typeface="+mn-ea"/>
                <a:sym typeface="+mn-lt"/>
              </a:rPr>
              <a:t>hyper-parameters</a:t>
            </a:r>
            <a:r>
              <a:rPr lang="en-US" altLang="zh-CN" sz="1400" dirty="0">
                <a:cs typeface="+mn-ea"/>
                <a:sym typeface="+mn-lt"/>
              </a:rPr>
              <a:t>, padding used in region warping,</a:t>
            </a:r>
          </a:p>
          <a:p>
            <a:pPr defTabSz="609585">
              <a:lnSpc>
                <a:spcPct val="130000"/>
              </a:lnSpc>
            </a:pPr>
            <a:r>
              <a:rPr lang="en-US" altLang="zh-CN" sz="1400" dirty="0">
                <a:cs typeface="+mn-ea"/>
                <a:sym typeface="+mn-lt"/>
              </a:rPr>
              <a:t>NMS thresholds, bounding-box regression </a:t>
            </a:r>
            <a:r>
              <a:rPr lang="en-US" altLang="zh-CN" sz="1400" dirty="0" smtClean="0">
                <a:cs typeface="+mn-ea"/>
                <a:sym typeface="+mn-lt"/>
              </a:rPr>
              <a:t>hyper-parameters) were </a:t>
            </a:r>
            <a:r>
              <a:rPr lang="en-US" altLang="zh-CN" sz="1400" dirty="0">
                <a:cs typeface="+mn-ea"/>
                <a:sym typeface="+mn-lt"/>
              </a:rPr>
              <a:t>fixed at the same values used for PASCAL.</a:t>
            </a:r>
            <a:endParaRPr lang="en-US" altLang="zh-CN" sz="1400" dirty="0">
              <a:solidFill>
                <a:srgbClr val="FF0000"/>
              </a:solidFill>
              <a:cs typeface="+mn-ea"/>
              <a:sym typeface="+mn-lt"/>
            </a:endParaRPr>
          </a:p>
        </p:txBody>
      </p:sp>
      <p:sp>
        <p:nvSpPr>
          <p:cNvPr id="16" name="矩形 15"/>
          <p:cNvSpPr/>
          <p:nvPr/>
        </p:nvSpPr>
        <p:spPr>
          <a:xfrm>
            <a:off x="1476827" y="3406624"/>
            <a:ext cx="9176659" cy="652486"/>
          </a:xfrm>
          <a:prstGeom prst="rect">
            <a:avLst/>
          </a:prstGeom>
        </p:spPr>
        <p:txBody>
          <a:bodyPr wrap="square">
            <a:spAutoFit/>
          </a:bodyPr>
          <a:lstStyle/>
          <a:p>
            <a:pPr defTabSz="609585">
              <a:lnSpc>
                <a:spcPct val="130000"/>
              </a:lnSpc>
            </a:pPr>
            <a:r>
              <a:rPr lang="en-US" altLang="zh-CN" sz="1400" dirty="0">
                <a:cs typeface="+mn-ea"/>
                <a:sym typeface="+mn-lt"/>
              </a:rPr>
              <a:t>We used the CNN that was fine-tuned </a:t>
            </a:r>
            <a:r>
              <a:rPr lang="en-US" altLang="zh-CN" sz="1400" dirty="0" smtClean="0">
                <a:cs typeface="+mn-ea"/>
                <a:sym typeface="+mn-lt"/>
              </a:rPr>
              <a:t>on val1+train1k </a:t>
            </a:r>
            <a:r>
              <a:rPr lang="en-US" altLang="zh-CN" sz="1400" dirty="0">
                <a:cs typeface="+mn-ea"/>
                <a:sym typeface="+mn-lt"/>
              </a:rPr>
              <a:t>to avoid </a:t>
            </a:r>
            <a:r>
              <a:rPr lang="en-US" altLang="zh-CN" sz="1400" dirty="0">
                <a:solidFill>
                  <a:srgbClr val="FF0000"/>
                </a:solidFill>
                <a:cs typeface="+mn-ea"/>
                <a:sym typeface="+mn-lt"/>
              </a:rPr>
              <a:t>re-running fine-tuning and feature</a:t>
            </a:r>
          </a:p>
          <a:p>
            <a:pPr defTabSz="609585">
              <a:lnSpc>
                <a:spcPct val="130000"/>
              </a:lnSpc>
            </a:pPr>
            <a:r>
              <a:rPr lang="en-US" altLang="zh-CN" sz="1400" dirty="0">
                <a:solidFill>
                  <a:srgbClr val="FF0000"/>
                </a:solidFill>
                <a:cs typeface="+mn-ea"/>
                <a:sym typeface="+mn-lt"/>
              </a:rPr>
              <a:t>computation.</a:t>
            </a:r>
          </a:p>
        </p:txBody>
      </p:sp>
      <p:sp>
        <p:nvSpPr>
          <p:cNvPr id="17" name="矩形 16"/>
          <p:cNvSpPr/>
          <p:nvPr/>
        </p:nvSpPr>
        <p:spPr>
          <a:xfrm>
            <a:off x="1476827" y="3978174"/>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4.5. Ablation study</a:t>
            </a:r>
            <a:endParaRPr lang="zh-CN" altLang="en-US" sz="2400" b="1" dirty="0">
              <a:solidFill>
                <a:schemeClr val="accent2"/>
              </a:solidFill>
              <a:cs typeface="+mn-ea"/>
              <a:sym typeface="+mn-lt"/>
            </a:endParaRPr>
          </a:p>
        </p:txBody>
      </p:sp>
      <p:pic>
        <p:nvPicPr>
          <p:cNvPr id="4" name="图片 3"/>
          <p:cNvPicPr>
            <a:picLocks noChangeAspect="1"/>
          </p:cNvPicPr>
          <p:nvPr/>
        </p:nvPicPr>
        <p:blipFill>
          <a:blip r:embed="rId3"/>
          <a:stretch>
            <a:fillRect/>
          </a:stretch>
        </p:blipFill>
        <p:spPr>
          <a:xfrm>
            <a:off x="1531820" y="4439839"/>
            <a:ext cx="9066667" cy="1866667"/>
          </a:xfrm>
          <a:prstGeom prst="rect">
            <a:avLst/>
          </a:prstGeom>
        </p:spPr>
      </p:pic>
    </p:spTree>
    <p:extLst>
      <p:ext uri="{BB962C8B-B14F-4D97-AF65-F5344CB8AC3E}">
        <p14:creationId xmlns:p14="http://schemas.microsoft.com/office/powerpoint/2010/main" val="4991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4. The ILSVRC2013 detection dataset</a:t>
            </a:r>
          </a:p>
        </p:txBody>
      </p:sp>
      <p:sp>
        <p:nvSpPr>
          <p:cNvPr id="14" name="矩形 13"/>
          <p:cNvSpPr/>
          <p:nvPr/>
        </p:nvSpPr>
        <p:spPr>
          <a:xfrm>
            <a:off x="1476827" y="1020031"/>
            <a:ext cx="4989163"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a:solidFill>
                  <a:schemeClr val="accent2"/>
                </a:solidFill>
                <a:cs typeface="+mn-ea"/>
                <a:sym typeface="+mn-lt"/>
              </a:rPr>
              <a:t>4.6. Relationship to </a:t>
            </a:r>
            <a:r>
              <a:rPr lang="en-US" altLang="zh-CN" sz="2400" b="1" dirty="0" err="1">
                <a:solidFill>
                  <a:schemeClr val="accent2"/>
                </a:solidFill>
                <a:cs typeface="+mn-ea"/>
                <a:sym typeface="+mn-lt"/>
              </a:rPr>
              <a:t>OverFeat</a:t>
            </a:r>
            <a:endParaRPr lang="zh-CN" altLang="en-US" sz="2400" b="1" dirty="0">
              <a:solidFill>
                <a:schemeClr val="accent2"/>
              </a:solidFill>
              <a:cs typeface="+mn-ea"/>
              <a:sym typeface="+mn-lt"/>
            </a:endParaRPr>
          </a:p>
        </p:txBody>
      </p:sp>
      <p:sp>
        <p:nvSpPr>
          <p:cNvPr id="19" name="矩形 18"/>
          <p:cNvSpPr/>
          <p:nvPr/>
        </p:nvSpPr>
        <p:spPr>
          <a:xfrm>
            <a:off x="1476826" y="1641614"/>
            <a:ext cx="9176659" cy="652486"/>
          </a:xfrm>
          <a:prstGeom prst="rect">
            <a:avLst/>
          </a:prstGeom>
        </p:spPr>
        <p:txBody>
          <a:bodyPr wrap="square">
            <a:spAutoFit/>
          </a:bodyPr>
          <a:lstStyle/>
          <a:p>
            <a:pPr defTabSz="609585">
              <a:lnSpc>
                <a:spcPct val="130000"/>
              </a:lnSpc>
            </a:pPr>
            <a:r>
              <a:rPr lang="en-US" altLang="zh-CN" sz="1400" dirty="0">
                <a:cs typeface="+mn-ea"/>
                <a:sym typeface="+mn-lt"/>
              </a:rPr>
              <a:t>There is an interesting relationship between R-CNN </a:t>
            </a:r>
            <a:r>
              <a:rPr lang="en-US" altLang="zh-CN" sz="1400" dirty="0" smtClean="0">
                <a:cs typeface="+mn-ea"/>
                <a:sym typeface="+mn-lt"/>
              </a:rPr>
              <a:t>and </a:t>
            </a:r>
            <a:r>
              <a:rPr lang="en-US" altLang="zh-CN" sz="1400" dirty="0" err="1" smtClean="0">
                <a:cs typeface="+mn-ea"/>
                <a:sym typeface="+mn-lt"/>
              </a:rPr>
              <a:t>OverFeat</a:t>
            </a:r>
            <a:r>
              <a:rPr lang="en-US" altLang="zh-CN" sz="1400" dirty="0">
                <a:cs typeface="+mn-ea"/>
                <a:sym typeface="+mn-lt"/>
              </a:rPr>
              <a:t>: </a:t>
            </a:r>
            <a:r>
              <a:rPr lang="en-US" altLang="zh-CN" sz="1400" dirty="0" err="1">
                <a:cs typeface="+mn-ea"/>
                <a:sym typeface="+mn-lt"/>
              </a:rPr>
              <a:t>OverFeat</a:t>
            </a:r>
            <a:r>
              <a:rPr lang="en-US" altLang="zh-CN" sz="1400" dirty="0">
                <a:cs typeface="+mn-ea"/>
                <a:sym typeface="+mn-lt"/>
              </a:rPr>
              <a:t> can be seen (roughly) as a special </a:t>
            </a:r>
            <a:r>
              <a:rPr lang="en-US" altLang="zh-CN" sz="1400" dirty="0" smtClean="0">
                <a:cs typeface="+mn-ea"/>
                <a:sym typeface="+mn-lt"/>
              </a:rPr>
              <a:t>case of </a:t>
            </a:r>
            <a:r>
              <a:rPr lang="en-US" altLang="zh-CN" sz="1400" dirty="0">
                <a:cs typeface="+mn-ea"/>
                <a:sym typeface="+mn-lt"/>
              </a:rPr>
              <a:t>R-CNN</a:t>
            </a:r>
            <a:endParaRPr lang="en-US" altLang="zh-CN" sz="1400" dirty="0">
              <a:solidFill>
                <a:srgbClr val="FF0000"/>
              </a:solidFill>
              <a:cs typeface="+mn-ea"/>
              <a:sym typeface="+mn-lt"/>
            </a:endParaRPr>
          </a:p>
        </p:txBody>
      </p:sp>
      <p:sp>
        <p:nvSpPr>
          <p:cNvPr id="10" name="矩形 9"/>
          <p:cNvSpPr/>
          <p:nvPr/>
        </p:nvSpPr>
        <p:spPr>
          <a:xfrm>
            <a:off x="1476826" y="2454018"/>
            <a:ext cx="9176659" cy="1212640"/>
          </a:xfrm>
          <a:prstGeom prst="rect">
            <a:avLst/>
          </a:prstGeom>
        </p:spPr>
        <p:txBody>
          <a:bodyPr wrap="square">
            <a:spAutoFit/>
          </a:bodyPr>
          <a:lstStyle/>
          <a:p>
            <a:pPr defTabSz="609585">
              <a:lnSpc>
                <a:spcPct val="130000"/>
              </a:lnSpc>
            </a:pPr>
            <a:r>
              <a:rPr lang="en-US" altLang="zh-CN" sz="1400" dirty="0">
                <a:cs typeface="+mn-ea"/>
                <a:sym typeface="+mn-lt"/>
              </a:rPr>
              <a:t>If one were to replace </a:t>
            </a:r>
            <a:r>
              <a:rPr lang="en-US" altLang="zh-CN" sz="1400" dirty="0">
                <a:solidFill>
                  <a:srgbClr val="FF0000"/>
                </a:solidFill>
                <a:cs typeface="+mn-ea"/>
                <a:sym typeface="+mn-lt"/>
              </a:rPr>
              <a:t>selective search </a:t>
            </a:r>
            <a:r>
              <a:rPr lang="en-US" altLang="zh-CN" sz="1400" dirty="0" smtClean="0">
                <a:solidFill>
                  <a:srgbClr val="FF0000"/>
                </a:solidFill>
                <a:cs typeface="+mn-ea"/>
                <a:sym typeface="+mn-lt"/>
              </a:rPr>
              <a:t>region proposals </a:t>
            </a:r>
            <a:r>
              <a:rPr lang="en-US" altLang="zh-CN" sz="1400" dirty="0">
                <a:cs typeface="+mn-ea"/>
                <a:sym typeface="+mn-lt"/>
              </a:rPr>
              <a:t>with a </a:t>
            </a:r>
            <a:r>
              <a:rPr lang="en-US" altLang="zh-CN" sz="1400" dirty="0">
                <a:solidFill>
                  <a:srgbClr val="FF0000"/>
                </a:solidFill>
                <a:cs typeface="+mn-ea"/>
                <a:sym typeface="+mn-lt"/>
              </a:rPr>
              <a:t>multi-scale pyramid of regular square </a:t>
            </a:r>
            <a:r>
              <a:rPr lang="en-US" altLang="zh-CN" sz="1400" dirty="0" smtClean="0">
                <a:solidFill>
                  <a:srgbClr val="FF0000"/>
                </a:solidFill>
                <a:cs typeface="+mn-ea"/>
                <a:sym typeface="+mn-lt"/>
              </a:rPr>
              <a:t>regions</a:t>
            </a:r>
            <a:r>
              <a:rPr lang="en-US" altLang="zh-CN" sz="1400" dirty="0" smtClean="0">
                <a:cs typeface="+mn-ea"/>
                <a:sym typeface="+mn-lt"/>
              </a:rPr>
              <a:t> and </a:t>
            </a:r>
            <a:r>
              <a:rPr lang="en-US" altLang="zh-CN" sz="1400" dirty="0">
                <a:cs typeface="+mn-ea"/>
                <a:sym typeface="+mn-lt"/>
              </a:rPr>
              <a:t>change the per-class bounding-box </a:t>
            </a:r>
            <a:r>
              <a:rPr lang="en-US" altLang="zh-CN" sz="1400" dirty="0" err="1">
                <a:cs typeface="+mn-ea"/>
                <a:sym typeface="+mn-lt"/>
              </a:rPr>
              <a:t>regressors</a:t>
            </a:r>
            <a:r>
              <a:rPr lang="en-US" altLang="zh-CN" sz="1400" dirty="0">
                <a:cs typeface="+mn-ea"/>
                <a:sym typeface="+mn-lt"/>
              </a:rPr>
              <a:t> </a:t>
            </a:r>
            <a:r>
              <a:rPr lang="en-US" altLang="zh-CN" sz="1400" dirty="0" smtClean="0">
                <a:cs typeface="+mn-ea"/>
                <a:sym typeface="+mn-lt"/>
              </a:rPr>
              <a:t>to a </a:t>
            </a:r>
            <a:r>
              <a:rPr lang="en-US" altLang="zh-CN" sz="1400" dirty="0">
                <a:cs typeface="+mn-ea"/>
                <a:sym typeface="+mn-lt"/>
              </a:rPr>
              <a:t>single bounding-box </a:t>
            </a:r>
            <a:r>
              <a:rPr lang="en-US" altLang="zh-CN" sz="1400" dirty="0" err="1">
                <a:cs typeface="+mn-ea"/>
                <a:sym typeface="+mn-lt"/>
              </a:rPr>
              <a:t>regressor</a:t>
            </a:r>
            <a:r>
              <a:rPr lang="en-US" altLang="zh-CN" sz="1400" dirty="0">
                <a:cs typeface="+mn-ea"/>
                <a:sym typeface="+mn-lt"/>
              </a:rPr>
              <a:t>, then the systems </a:t>
            </a:r>
            <a:r>
              <a:rPr lang="en-US" altLang="zh-CN" sz="1400" dirty="0" smtClean="0">
                <a:cs typeface="+mn-ea"/>
                <a:sym typeface="+mn-lt"/>
              </a:rPr>
              <a:t>would be </a:t>
            </a:r>
            <a:r>
              <a:rPr lang="en-US" altLang="zh-CN" sz="1400" dirty="0">
                <a:cs typeface="+mn-ea"/>
                <a:sym typeface="+mn-lt"/>
              </a:rPr>
              <a:t>very similar (modulo some potentially significant </a:t>
            </a:r>
            <a:r>
              <a:rPr lang="en-US" altLang="zh-CN" sz="1400" dirty="0" smtClean="0">
                <a:cs typeface="+mn-ea"/>
                <a:sym typeface="+mn-lt"/>
              </a:rPr>
              <a:t>differences in </a:t>
            </a:r>
            <a:r>
              <a:rPr lang="en-US" altLang="zh-CN" sz="1400" dirty="0">
                <a:cs typeface="+mn-ea"/>
                <a:sym typeface="+mn-lt"/>
              </a:rPr>
              <a:t>how they are trained: CNN detection </a:t>
            </a:r>
            <a:r>
              <a:rPr lang="en-US" altLang="zh-CN" sz="1400" dirty="0" smtClean="0">
                <a:cs typeface="+mn-ea"/>
                <a:sym typeface="+mn-lt"/>
              </a:rPr>
              <a:t>fine-tuning, using </a:t>
            </a:r>
            <a:r>
              <a:rPr lang="en-US" altLang="zh-CN" sz="1400" dirty="0">
                <a:cs typeface="+mn-ea"/>
                <a:sym typeface="+mn-lt"/>
              </a:rPr>
              <a:t>SVMs, etc.).  </a:t>
            </a:r>
            <a:endParaRPr lang="en-US" altLang="zh-CN" sz="1400" dirty="0">
              <a:solidFill>
                <a:srgbClr val="FF0000"/>
              </a:solidFill>
              <a:cs typeface="+mn-ea"/>
              <a:sym typeface="+mn-lt"/>
            </a:endParaRPr>
          </a:p>
        </p:txBody>
      </p:sp>
      <p:sp>
        <p:nvSpPr>
          <p:cNvPr id="11" name="矩形 10"/>
          <p:cNvSpPr/>
          <p:nvPr/>
        </p:nvSpPr>
        <p:spPr>
          <a:xfrm>
            <a:off x="1476825" y="3826576"/>
            <a:ext cx="9176659" cy="652486"/>
          </a:xfrm>
          <a:prstGeom prst="rect">
            <a:avLst/>
          </a:prstGeom>
        </p:spPr>
        <p:txBody>
          <a:bodyPr wrap="square">
            <a:spAutoFit/>
          </a:bodyPr>
          <a:lstStyle/>
          <a:p>
            <a:pPr defTabSz="609585">
              <a:lnSpc>
                <a:spcPct val="130000"/>
              </a:lnSpc>
            </a:pPr>
            <a:r>
              <a:rPr lang="en-US" altLang="zh-CN" sz="1400" dirty="0">
                <a:cs typeface="+mn-ea"/>
                <a:sym typeface="+mn-lt"/>
              </a:rPr>
              <a:t>It is worth noting that </a:t>
            </a:r>
            <a:r>
              <a:rPr lang="en-US" altLang="zh-CN" sz="1400" dirty="0" err="1">
                <a:cs typeface="+mn-ea"/>
                <a:sym typeface="+mn-lt"/>
              </a:rPr>
              <a:t>OverFeat</a:t>
            </a:r>
            <a:r>
              <a:rPr lang="en-US" altLang="zh-CN" sz="1400" dirty="0">
                <a:cs typeface="+mn-ea"/>
                <a:sym typeface="+mn-lt"/>
              </a:rPr>
              <a:t> </a:t>
            </a:r>
            <a:r>
              <a:rPr lang="en-US" altLang="zh-CN" sz="1400" dirty="0" smtClean="0">
                <a:cs typeface="+mn-ea"/>
                <a:sym typeface="+mn-lt"/>
              </a:rPr>
              <a:t>has a </a:t>
            </a:r>
            <a:r>
              <a:rPr lang="en-US" altLang="zh-CN" sz="1400" dirty="0">
                <a:solidFill>
                  <a:srgbClr val="FF0000"/>
                </a:solidFill>
                <a:cs typeface="+mn-ea"/>
                <a:sym typeface="+mn-lt"/>
              </a:rPr>
              <a:t>significant speed advantage over R-CNN</a:t>
            </a:r>
            <a:r>
              <a:rPr lang="en-US" altLang="zh-CN" sz="1400" dirty="0">
                <a:cs typeface="+mn-ea"/>
                <a:sym typeface="+mn-lt"/>
              </a:rPr>
              <a:t>: it is about </a:t>
            </a:r>
            <a:r>
              <a:rPr lang="en-US" altLang="zh-CN" sz="1400" dirty="0" smtClean="0">
                <a:cs typeface="+mn-ea"/>
                <a:sym typeface="+mn-lt"/>
              </a:rPr>
              <a:t>9x faster</a:t>
            </a:r>
            <a:r>
              <a:rPr lang="en-US" altLang="zh-CN" sz="1400" dirty="0">
                <a:cs typeface="+mn-ea"/>
                <a:sym typeface="+mn-lt"/>
              </a:rPr>
              <a:t>, based on a figure of 2 seconds per </a:t>
            </a:r>
            <a:r>
              <a:rPr lang="en-US" altLang="zh-CN" sz="1400" dirty="0" smtClean="0">
                <a:cs typeface="+mn-ea"/>
                <a:sym typeface="+mn-lt"/>
              </a:rPr>
              <a:t>image.</a:t>
            </a:r>
            <a:endParaRPr lang="en-US" altLang="zh-CN" sz="1400" dirty="0">
              <a:solidFill>
                <a:srgbClr val="FF0000"/>
              </a:solidFill>
              <a:cs typeface="+mn-ea"/>
              <a:sym typeface="+mn-lt"/>
            </a:endParaRPr>
          </a:p>
        </p:txBody>
      </p:sp>
      <p:sp>
        <p:nvSpPr>
          <p:cNvPr id="12" name="矩形 11"/>
          <p:cNvSpPr/>
          <p:nvPr/>
        </p:nvSpPr>
        <p:spPr>
          <a:xfrm>
            <a:off x="1476824" y="4638980"/>
            <a:ext cx="9176659" cy="652486"/>
          </a:xfrm>
          <a:prstGeom prst="rect">
            <a:avLst/>
          </a:prstGeom>
        </p:spPr>
        <p:txBody>
          <a:bodyPr wrap="square">
            <a:spAutoFit/>
          </a:bodyPr>
          <a:lstStyle/>
          <a:p>
            <a:pPr defTabSz="609585">
              <a:lnSpc>
                <a:spcPct val="130000"/>
              </a:lnSpc>
            </a:pPr>
            <a:r>
              <a:rPr lang="en-US" altLang="zh-CN" sz="1400" dirty="0" smtClean="0">
                <a:cs typeface="+mn-ea"/>
                <a:sym typeface="+mn-lt"/>
              </a:rPr>
              <a:t>This </a:t>
            </a:r>
            <a:r>
              <a:rPr lang="en-US" altLang="zh-CN" sz="1400" dirty="0">
                <a:cs typeface="+mn-ea"/>
                <a:sym typeface="+mn-lt"/>
              </a:rPr>
              <a:t>speed comes from the fact that </a:t>
            </a:r>
            <a:r>
              <a:rPr lang="en-US" altLang="zh-CN" sz="1400" dirty="0" err="1">
                <a:cs typeface="+mn-ea"/>
                <a:sym typeface="+mn-lt"/>
              </a:rPr>
              <a:t>OverFeat’s</a:t>
            </a:r>
            <a:r>
              <a:rPr lang="en-US" altLang="zh-CN" sz="1400" dirty="0">
                <a:cs typeface="+mn-ea"/>
                <a:sym typeface="+mn-lt"/>
              </a:rPr>
              <a:t> </a:t>
            </a:r>
            <a:r>
              <a:rPr lang="en-US" altLang="zh-CN" sz="1400" dirty="0" smtClean="0">
                <a:cs typeface="+mn-ea"/>
                <a:sym typeface="+mn-lt"/>
              </a:rPr>
              <a:t>sliding windows </a:t>
            </a:r>
            <a:r>
              <a:rPr lang="en-US" altLang="zh-CN" sz="1400" dirty="0">
                <a:cs typeface="+mn-ea"/>
                <a:sym typeface="+mn-lt"/>
              </a:rPr>
              <a:t>(i.e., region proposals) are not warped at </a:t>
            </a:r>
            <a:r>
              <a:rPr lang="en-US" altLang="zh-CN" sz="1400" dirty="0" smtClean="0">
                <a:cs typeface="+mn-ea"/>
                <a:sym typeface="+mn-lt"/>
              </a:rPr>
              <a:t>the image </a:t>
            </a:r>
            <a:r>
              <a:rPr lang="en-US" altLang="zh-CN" sz="1400" dirty="0">
                <a:cs typeface="+mn-ea"/>
                <a:sym typeface="+mn-lt"/>
              </a:rPr>
              <a:t>level and therefore computation can be easily </a:t>
            </a:r>
            <a:r>
              <a:rPr lang="en-US" altLang="zh-CN" sz="1400" dirty="0" smtClean="0">
                <a:cs typeface="+mn-ea"/>
                <a:sym typeface="+mn-lt"/>
              </a:rPr>
              <a:t>shared between </a:t>
            </a:r>
            <a:r>
              <a:rPr lang="en-US" altLang="zh-CN" sz="1400" dirty="0">
                <a:cs typeface="+mn-ea"/>
                <a:sym typeface="+mn-lt"/>
              </a:rPr>
              <a:t>overlapping windows</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919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05</a:t>
            </a:r>
            <a:endParaRPr lang="zh-CN" altLang="en-US" dirty="0"/>
          </a:p>
        </p:txBody>
      </p:sp>
      <p:sp>
        <p:nvSpPr>
          <p:cNvPr id="3" name="文本占位符 2"/>
          <p:cNvSpPr>
            <a:spLocks noGrp="1"/>
          </p:cNvSpPr>
          <p:nvPr>
            <p:ph type="body" sz="quarter" idx="11"/>
          </p:nvPr>
        </p:nvSpPr>
        <p:spPr>
          <a:xfrm>
            <a:off x="2942905" y="2449135"/>
            <a:ext cx="7492866" cy="870859"/>
          </a:xfrm>
        </p:spPr>
        <p:txBody>
          <a:bodyPr/>
          <a:lstStyle/>
          <a:p>
            <a:r>
              <a:rPr lang="en-US" altLang="zh-CN" sz="4800" dirty="0">
                <a:cs typeface="+mn-ea"/>
                <a:sym typeface="+mn-lt"/>
              </a:rPr>
              <a:t>Semantic segmentation</a:t>
            </a:r>
            <a:endParaRPr lang="zh-CN" altLang="en-US" sz="4800"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28982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05</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5. Semantic segmentation</a:t>
            </a:r>
          </a:p>
        </p:txBody>
      </p:sp>
      <p:sp>
        <p:nvSpPr>
          <p:cNvPr id="19" name="矩形 18"/>
          <p:cNvSpPr/>
          <p:nvPr/>
        </p:nvSpPr>
        <p:spPr>
          <a:xfrm>
            <a:off x="1476825" y="1315371"/>
            <a:ext cx="9176659" cy="652486"/>
          </a:xfrm>
          <a:prstGeom prst="rect">
            <a:avLst/>
          </a:prstGeom>
        </p:spPr>
        <p:txBody>
          <a:bodyPr wrap="square">
            <a:spAutoFit/>
          </a:bodyPr>
          <a:lstStyle/>
          <a:p>
            <a:pPr defTabSz="609585">
              <a:lnSpc>
                <a:spcPct val="130000"/>
              </a:lnSpc>
            </a:pPr>
            <a:r>
              <a:rPr lang="en-US" altLang="zh-CN" sz="1400" dirty="0">
                <a:cs typeface="+mn-ea"/>
                <a:sym typeface="+mn-lt"/>
              </a:rPr>
              <a:t>Region classification is a </a:t>
            </a:r>
            <a:r>
              <a:rPr lang="en-US" altLang="zh-CN" sz="1400" dirty="0">
                <a:solidFill>
                  <a:srgbClr val="FF0000"/>
                </a:solidFill>
                <a:cs typeface="+mn-ea"/>
                <a:sym typeface="+mn-lt"/>
              </a:rPr>
              <a:t>standard technique </a:t>
            </a:r>
            <a:r>
              <a:rPr lang="en-US" altLang="zh-CN" sz="1400" dirty="0">
                <a:cs typeface="+mn-ea"/>
                <a:sym typeface="+mn-lt"/>
              </a:rPr>
              <a:t>for </a:t>
            </a:r>
            <a:r>
              <a:rPr lang="en-US" altLang="zh-CN" sz="1400" dirty="0" smtClean="0">
                <a:solidFill>
                  <a:srgbClr val="FF0000"/>
                </a:solidFill>
                <a:cs typeface="+mn-ea"/>
                <a:sym typeface="+mn-lt"/>
              </a:rPr>
              <a:t>semantic segmentation</a:t>
            </a:r>
            <a:r>
              <a:rPr lang="en-US" altLang="zh-CN" sz="1400" dirty="0">
                <a:cs typeface="+mn-ea"/>
                <a:sym typeface="+mn-lt"/>
              </a:rPr>
              <a:t>, allowing us to easily apply R-CNN to </a:t>
            </a:r>
            <a:r>
              <a:rPr lang="en-US" altLang="zh-CN" sz="1400" dirty="0" smtClean="0">
                <a:cs typeface="+mn-ea"/>
                <a:sym typeface="+mn-lt"/>
              </a:rPr>
              <a:t>the PASCAL </a:t>
            </a:r>
            <a:r>
              <a:rPr lang="en-US" altLang="zh-CN" sz="1400" dirty="0">
                <a:cs typeface="+mn-ea"/>
                <a:sym typeface="+mn-lt"/>
              </a:rPr>
              <a:t>VOC segmentation challenge</a:t>
            </a:r>
            <a:endParaRPr lang="en-US" altLang="zh-CN" sz="1400" dirty="0">
              <a:solidFill>
                <a:srgbClr val="FF0000"/>
              </a:solidFill>
              <a:cs typeface="+mn-ea"/>
              <a:sym typeface="+mn-lt"/>
            </a:endParaRPr>
          </a:p>
        </p:txBody>
      </p:sp>
      <p:sp>
        <p:nvSpPr>
          <p:cNvPr id="10" name="矩形 9"/>
          <p:cNvSpPr/>
          <p:nvPr/>
        </p:nvSpPr>
        <p:spPr>
          <a:xfrm>
            <a:off x="1476825" y="2127775"/>
            <a:ext cx="9176659" cy="652486"/>
          </a:xfrm>
          <a:prstGeom prst="rect">
            <a:avLst/>
          </a:prstGeom>
        </p:spPr>
        <p:txBody>
          <a:bodyPr wrap="square">
            <a:spAutoFit/>
          </a:bodyPr>
          <a:lstStyle/>
          <a:p>
            <a:pPr defTabSz="609585">
              <a:lnSpc>
                <a:spcPct val="130000"/>
              </a:lnSpc>
            </a:pPr>
            <a:r>
              <a:rPr lang="en-US" altLang="zh-CN" sz="1400" dirty="0" smtClean="0">
                <a:cs typeface="+mn-ea"/>
                <a:sym typeface="+mn-lt"/>
              </a:rPr>
              <a:t>To </a:t>
            </a:r>
            <a:r>
              <a:rPr lang="en-US" altLang="zh-CN" sz="1400" dirty="0">
                <a:cs typeface="+mn-ea"/>
                <a:sym typeface="+mn-lt"/>
              </a:rPr>
              <a:t>facilitate a </a:t>
            </a:r>
            <a:r>
              <a:rPr lang="en-US" altLang="zh-CN" sz="1400" dirty="0" smtClean="0">
                <a:cs typeface="+mn-ea"/>
                <a:sym typeface="+mn-lt"/>
              </a:rPr>
              <a:t>direct comparison </a:t>
            </a:r>
            <a:r>
              <a:rPr lang="en-US" altLang="zh-CN" sz="1400" dirty="0">
                <a:cs typeface="+mn-ea"/>
                <a:sym typeface="+mn-lt"/>
              </a:rPr>
              <a:t>with the </a:t>
            </a:r>
            <a:r>
              <a:rPr lang="en-US" altLang="zh-CN" sz="1400" dirty="0" smtClean="0">
                <a:cs typeface="+mn-ea"/>
                <a:sym typeface="+mn-lt"/>
              </a:rPr>
              <a:t>current leading </a:t>
            </a:r>
            <a:r>
              <a:rPr lang="en-US" altLang="zh-CN" sz="1400" dirty="0" smtClean="0">
                <a:solidFill>
                  <a:srgbClr val="FF0000"/>
                </a:solidFill>
                <a:cs typeface="+mn-ea"/>
                <a:sym typeface="+mn-lt"/>
              </a:rPr>
              <a:t>semantic segmentation </a:t>
            </a:r>
            <a:r>
              <a:rPr lang="en-US" altLang="zh-CN" sz="1400" dirty="0" smtClean="0">
                <a:cs typeface="+mn-ea"/>
                <a:sym typeface="+mn-lt"/>
              </a:rPr>
              <a:t>system </a:t>
            </a:r>
            <a:r>
              <a:rPr lang="en-US" altLang="zh-CN" sz="1400" dirty="0">
                <a:cs typeface="+mn-ea"/>
                <a:sym typeface="+mn-lt"/>
              </a:rPr>
              <a:t>(called </a:t>
            </a:r>
            <a:r>
              <a:rPr lang="en-US" altLang="zh-CN" sz="1400" dirty="0">
                <a:solidFill>
                  <a:srgbClr val="FF0000"/>
                </a:solidFill>
                <a:cs typeface="+mn-ea"/>
                <a:sym typeface="+mn-lt"/>
              </a:rPr>
              <a:t>O2P</a:t>
            </a:r>
            <a:r>
              <a:rPr lang="en-US" altLang="zh-CN" sz="1400" dirty="0">
                <a:cs typeface="+mn-ea"/>
                <a:sym typeface="+mn-lt"/>
              </a:rPr>
              <a:t> for “</a:t>
            </a:r>
            <a:r>
              <a:rPr lang="en-US" altLang="zh-CN" sz="1400" dirty="0">
                <a:solidFill>
                  <a:srgbClr val="FF0000"/>
                </a:solidFill>
                <a:cs typeface="+mn-ea"/>
                <a:sym typeface="+mn-lt"/>
              </a:rPr>
              <a:t>second-order pooling</a:t>
            </a:r>
            <a:r>
              <a:rPr lang="en-US" altLang="zh-CN" sz="1400" dirty="0">
                <a:cs typeface="+mn-ea"/>
                <a:sym typeface="+mn-lt"/>
              </a:rPr>
              <a:t>”) </a:t>
            </a:r>
            <a:r>
              <a:rPr lang="en-US" altLang="zh-CN" sz="1400" dirty="0" smtClean="0">
                <a:cs typeface="+mn-ea"/>
                <a:sym typeface="+mn-lt"/>
              </a:rPr>
              <a:t>, we </a:t>
            </a:r>
            <a:r>
              <a:rPr lang="en-US" altLang="zh-CN" sz="1400" dirty="0">
                <a:cs typeface="+mn-ea"/>
                <a:sym typeface="+mn-lt"/>
              </a:rPr>
              <a:t>work within their open source framework</a:t>
            </a:r>
            <a:endParaRPr lang="en-US" altLang="zh-CN" sz="1400" dirty="0">
              <a:solidFill>
                <a:srgbClr val="FF0000"/>
              </a:solidFill>
              <a:cs typeface="+mn-ea"/>
              <a:sym typeface="+mn-lt"/>
            </a:endParaRPr>
          </a:p>
        </p:txBody>
      </p:sp>
      <p:sp>
        <p:nvSpPr>
          <p:cNvPr id="9" name="矩形 8"/>
          <p:cNvSpPr/>
          <p:nvPr/>
        </p:nvSpPr>
        <p:spPr>
          <a:xfrm>
            <a:off x="1476825" y="3457710"/>
            <a:ext cx="540661" cy="372410"/>
          </a:xfrm>
          <a:prstGeom prst="rect">
            <a:avLst/>
          </a:prstGeom>
        </p:spPr>
        <p:txBody>
          <a:bodyPr wrap="square">
            <a:spAutoFit/>
          </a:bodyPr>
          <a:lstStyle/>
          <a:p>
            <a:pPr defTabSz="609585">
              <a:lnSpc>
                <a:spcPct val="130000"/>
              </a:lnSpc>
            </a:pPr>
            <a:r>
              <a:rPr lang="en-US" altLang="zh-CN" sz="1400" dirty="0" smtClean="0">
                <a:cs typeface="+mn-ea"/>
                <a:sym typeface="+mn-lt"/>
              </a:rPr>
              <a:t>O2P</a:t>
            </a:r>
            <a:endParaRPr lang="en-US" altLang="zh-CN" sz="1400" dirty="0">
              <a:solidFill>
                <a:srgbClr val="FF0000"/>
              </a:solidFill>
              <a:cs typeface="+mn-ea"/>
              <a:sym typeface="+mn-lt"/>
            </a:endParaRPr>
          </a:p>
        </p:txBody>
      </p:sp>
      <p:sp>
        <p:nvSpPr>
          <p:cNvPr id="13" name="左大括号 12"/>
          <p:cNvSpPr/>
          <p:nvPr/>
        </p:nvSpPr>
        <p:spPr>
          <a:xfrm>
            <a:off x="2176595" y="2926112"/>
            <a:ext cx="160746" cy="1331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2532734" y="2969706"/>
            <a:ext cx="5667836" cy="372410"/>
          </a:xfrm>
          <a:prstGeom prst="rect">
            <a:avLst/>
          </a:prstGeom>
        </p:spPr>
        <p:txBody>
          <a:bodyPr wrap="square">
            <a:spAutoFit/>
          </a:bodyPr>
          <a:lstStyle/>
          <a:p>
            <a:pPr defTabSz="609585">
              <a:lnSpc>
                <a:spcPct val="130000"/>
              </a:lnSpc>
            </a:pPr>
            <a:r>
              <a:rPr lang="en-US" altLang="zh-CN" sz="1400" dirty="0" smtClean="0">
                <a:cs typeface="+mn-ea"/>
                <a:sym typeface="+mn-lt"/>
              </a:rPr>
              <a:t>Uses CPMC </a:t>
            </a:r>
            <a:r>
              <a:rPr lang="en-US" altLang="zh-CN" sz="1400" dirty="0">
                <a:cs typeface="+mn-ea"/>
                <a:sym typeface="+mn-lt"/>
              </a:rPr>
              <a:t>to generate 150 region proposals per </a:t>
            </a:r>
            <a:r>
              <a:rPr lang="en-US" altLang="zh-CN" sz="1400" dirty="0" smtClean="0">
                <a:cs typeface="+mn-ea"/>
                <a:sym typeface="+mn-lt"/>
              </a:rPr>
              <a:t>image</a:t>
            </a:r>
            <a:endParaRPr lang="en-US" altLang="zh-CN" sz="1400" dirty="0">
              <a:cs typeface="+mn-ea"/>
              <a:sym typeface="+mn-lt"/>
            </a:endParaRPr>
          </a:p>
        </p:txBody>
      </p:sp>
      <p:sp>
        <p:nvSpPr>
          <p:cNvPr id="16" name="矩形 15"/>
          <p:cNvSpPr/>
          <p:nvPr/>
        </p:nvSpPr>
        <p:spPr>
          <a:xfrm>
            <a:off x="2532734" y="3457710"/>
            <a:ext cx="5667836" cy="342210"/>
          </a:xfrm>
          <a:prstGeom prst="rect">
            <a:avLst/>
          </a:prstGeom>
        </p:spPr>
        <p:txBody>
          <a:bodyPr wrap="square">
            <a:spAutoFit/>
          </a:bodyPr>
          <a:lstStyle/>
          <a:p>
            <a:pPr defTabSz="609585">
              <a:lnSpc>
                <a:spcPct val="130000"/>
              </a:lnSpc>
            </a:pPr>
            <a:r>
              <a:rPr lang="en-US" altLang="zh-CN" sz="1400" dirty="0" smtClean="0">
                <a:cs typeface="+mn-ea"/>
                <a:sym typeface="+mn-lt"/>
              </a:rPr>
              <a:t>predicts </a:t>
            </a:r>
            <a:r>
              <a:rPr lang="en-US" altLang="zh-CN" sz="1400" dirty="0">
                <a:cs typeface="+mn-ea"/>
                <a:sym typeface="+mn-lt"/>
              </a:rPr>
              <a:t>the quality of each </a:t>
            </a:r>
            <a:r>
              <a:rPr lang="en-US" altLang="zh-CN" sz="1400" dirty="0" smtClean="0">
                <a:cs typeface="+mn-ea"/>
                <a:sym typeface="+mn-lt"/>
              </a:rPr>
              <a:t>region</a:t>
            </a:r>
            <a:endParaRPr lang="en-US" altLang="zh-CN" sz="1400" dirty="0">
              <a:cs typeface="+mn-ea"/>
              <a:sym typeface="+mn-lt"/>
            </a:endParaRPr>
          </a:p>
        </p:txBody>
      </p:sp>
      <p:sp>
        <p:nvSpPr>
          <p:cNvPr id="17" name="矩形 16"/>
          <p:cNvSpPr/>
          <p:nvPr/>
        </p:nvSpPr>
        <p:spPr>
          <a:xfrm>
            <a:off x="2532734" y="3915514"/>
            <a:ext cx="5667836" cy="342210"/>
          </a:xfrm>
          <a:prstGeom prst="rect">
            <a:avLst/>
          </a:prstGeom>
        </p:spPr>
        <p:txBody>
          <a:bodyPr wrap="square">
            <a:spAutoFit/>
          </a:bodyPr>
          <a:lstStyle/>
          <a:p>
            <a:pPr defTabSz="609585">
              <a:lnSpc>
                <a:spcPct val="130000"/>
              </a:lnSpc>
            </a:pPr>
            <a:r>
              <a:rPr lang="en-US" altLang="zh-CN" sz="1400" dirty="0" smtClean="0">
                <a:cs typeface="+mn-ea"/>
                <a:sym typeface="+mn-lt"/>
              </a:rPr>
              <a:t>for </a:t>
            </a:r>
            <a:r>
              <a:rPr lang="en-US" altLang="zh-CN" sz="1400" dirty="0">
                <a:cs typeface="+mn-ea"/>
                <a:sym typeface="+mn-lt"/>
              </a:rPr>
              <a:t>each class, </a:t>
            </a:r>
            <a:r>
              <a:rPr lang="en-US" altLang="zh-CN" sz="1400" dirty="0" smtClean="0">
                <a:cs typeface="+mn-ea"/>
                <a:sym typeface="+mn-lt"/>
              </a:rPr>
              <a:t>using support </a:t>
            </a:r>
            <a:r>
              <a:rPr lang="en-US" altLang="zh-CN" sz="1400" dirty="0">
                <a:cs typeface="+mn-ea"/>
                <a:sym typeface="+mn-lt"/>
              </a:rPr>
              <a:t>vector regression (SVR).</a:t>
            </a:r>
          </a:p>
        </p:txBody>
      </p:sp>
      <p:sp>
        <p:nvSpPr>
          <p:cNvPr id="18" name="矩形 17"/>
          <p:cNvSpPr/>
          <p:nvPr/>
        </p:nvSpPr>
        <p:spPr>
          <a:xfrm>
            <a:off x="1476826" y="4445273"/>
            <a:ext cx="9176659" cy="652486"/>
          </a:xfrm>
          <a:prstGeom prst="rect">
            <a:avLst/>
          </a:prstGeom>
        </p:spPr>
        <p:txBody>
          <a:bodyPr wrap="square">
            <a:spAutoFit/>
          </a:bodyPr>
          <a:lstStyle/>
          <a:p>
            <a:pPr defTabSz="609585">
              <a:lnSpc>
                <a:spcPct val="130000"/>
              </a:lnSpc>
            </a:pPr>
            <a:r>
              <a:rPr lang="en-US" altLang="zh-CN" sz="1400" dirty="0">
                <a:cs typeface="+mn-ea"/>
                <a:sym typeface="+mn-lt"/>
              </a:rPr>
              <a:t>The high performance </a:t>
            </a:r>
            <a:r>
              <a:rPr lang="en-US" altLang="zh-CN" sz="1400" dirty="0" smtClean="0">
                <a:cs typeface="+mn-ea"/>
                <a:sym typeface="+mn-lt"/>
              </a:rPr>
              <a:t>of their </a:t>
            </a:r>
            <a:r>
              <a:rPr lang="en-US" altLang="zh-CN" sz="1400" dirty="0">
                <a:cs typeface="+mn-ea"/>
                <a:sym typeface="+mn-lt"/>
              </a:rPr>
              <a:t>approach is due to the </a:t>
            </a:r>
            <a:r>
              <a:rPr lang="en-US" altLang="zh-CN" sz="1400" dirty="0">
                <a:solidFill>
                  <a:srgbClr val="FF0000"/>
                </a:solidFill>
                <a:cs typeface="+mn-ea"/>
                <a:sym typeface="+mn-lt"/>
              </a:rPr>
              <a:t>quality of the CPMC </a:t>
            </a:r>
            <a:r>
              <a:rPr lang="en-US" altLang="zh-CN" sz="1400" dirty="0" smtClean="0">
                <a:solidFill>
                  <a:srgbClr val="FF0000"/>
                </a:solidFill>
                <a:cs typeface="+mn-ea"/>
                <a:sym typeface="+mn-lt"/>
              </a:rPr>
              <a:t>regions </a:t>
            </a:r>
            <a:r>
              <a:rPr lang="en-US" altLang="zh-CN" sz="1400" dirty="0" smtClean="0">
                <a:cs typeface="+mn-ea"/>
                <a:sym typeface="+mn-lt"/>
              </a:rPr>
              <a:t>and </a:t>
            </a:r>
            <a:r>
              <a:rPr lang="en-US" altLang="zh-CN" sz="1400" dirty="0">
                <a:cs typeface="+mn-ea"/>
                <a:sym typeface="+mn-lt"/>
              </a:rPr>
              <a:t>the </a:t>
            </a:r>
            <a:r>
              <a:rPr lang="en-US" altLang="zh-CN" sz="1400" dirty="0">
                <a:solidFill>
                  <a:srgbClr val="FF0000"/>
                </a:solidFill>
                <a:cs typeface="+mn-ea"/>
                <a:sym typeface="+mn-lt"/>
              </a:rPr>
              <a:t>powerful second-order pooling</a:t>
            </a:r>
            <a:r>
              <a:rPr lang="en-US" altLang="zh-CN" sz="1400" dirty="0">
                <a:cs typeface="+mn-ea"/>
                <a:sym typeface="+mn-lt"/>
              </a:rPr>
              <a:t> of multiple </a:t>
            </a:r>
            <a:r>
              <a:rPr lang="en-US" altLang="zh-CN" sz="1400" dirty="0" smtClean="0">
                <a:cs typeface="+mn-ea"/>
                <a:sym typeface="+mn-lt"/>
              </a:rPr>
              <a:t>feature types </a:t>
            </a:r>
            <a:r>
              <a:rPr lang="en-US" altLang="zh-CN" sz="1400" dirty="0">
                <a:cs typeface="+mn-ea"/>
                <a:sym typeface="+mn-lt"/>
              </a:rPr>
              <a:t>(enriched variants of SIFT and LBP).</a:t>
            </a:r>
            <a:endParaRPr lang="en-US" altLang="zh-CN" sz="1400" dirty="0">
              <a:solidFill>
                <a:srgbClr val="FF0000"/>
              </a:solidFill>
              <a:cs typeface="+mn-ea"/>
              <a:sym typeface="+mn-lt"/>
            </a:endParaRPr>
          </a:p>
        </p:txBody>
      </p:sp>
    </p:spTree>
    <p:extLst>
      <p:ext uri="{BB962C8B-B14F-4D97-AF65-F5344CB8AC3E}">
        <p14:creationId xmlns:p14="http://schemas.microsoft.com/office/powerpoint/2010/main" val="1609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05</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5. Semantic segmentation</a:t>
            </a:r>
          </a:p>
        </p:txBody>
      </p:sp>
      <p:sp>
        <p:nvSpPr>
          <p:cNvPr id="14" name="矩形 13"/>
          <p:cNvSpPr/>
          <p:nvPr/>
        </p:nvSpPr>
        <p:spPr>
          <a:xfrm>
            <a:off x="1476827" y="1020031"/>
            <a:ext cx="5388430"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smtClean="0">
                <a:solidFill>
                  <a:schemeClr val="accent2"/>
                </a:solidFill>
                <a:cs typeface="+mn-ea"/>
                <a:sym typeface="+mn-lt"/>
              </a:rPr>
              <a:t>5.1CNN </a:t>
            </a:r>
            <a:r>
              <a:rPr lang="en-US" altLang="zh-CN" sz="2400" b="1" dirty="0">
                <a:solidFill>
                  <a:schemeClr val="accent2"/>
                </a:solidFill>
                <a:cs typeface="+mn-ea"/>
                <a:sym typeface="+mn-lt"/>
              </a:rPr>
              <a:t>features for segmentation</a:t>
            </a:r>
            <a:endParaRPr lang="zh-CN" altLang="en-US" sz="2400" b="1" dirty="0">
              <a:solidFill>
                <a:schemeClr val="accent2"/>
              </a:solidFill>
              <a:cs typeface="+mn-ea"/>
              <a:sym typeface="+mn-lt"/>
            </a:endParaRPr>
          </a:p>
        </p:txBody>
      </p:sp>
      <p:sp>
        <p:nvSpPr>
          <p:cNvPr id="9" name="矩形 8"/>
          <p:cNvSpPr/>
          <p:nvPr/>
        </p:nvSpPr>
        <p:spPr>
          <a:xfrm>
            <a:off x="568158" y="3152825"/>
            <a:ext cx="1941282" cy="1212640"/>
          </a:xfrm>
          <a:prstGeom prst="rect">
            <a:avLst/>
          </a:prstGeom>
        </p:spPr>
        <p:txBody>
          <a:bodyPr wrap="square">
            <a:spAutoFit/>
          </a:bodyPr>
          <a:lstStyle/>
          <a:p>
            <a:pPr defTabSz="609585">
              <a:lnSpc>
                <a:spcPct val="130000"/>
              </a:lnSpc>
            </a:pPr>
            <a:r>
              <a:rPr lang="en-US" altLang="zh-CN" sz="1400" dirty="0">
                <a:cs typeface="+mn-ea"/>
                <a:sym typeface="+mn-lt"/>
              </a:rPr>
              <a:t>We evaluate three </a:t>
            </a:r>
            <a:r>
              <a:rPr lang="en-US" altLang="zh-CN" sz="1400" dirty="0" smtClean="0">
                <a:cs typeface="+mn-ea"/>
                <a:sym typeface="+mn-lt"/>
              </a:rPr>
              <a:t>strategies for </a:t>
            </a:r>
            <a:r>
              <a:rPr lang="en-US" altLang="zh-CN" sz="1400" dirty="0">
                <a:solidFill>
                  <a:srgbClr val="FF0000"/>
                </a:solidFill>
                <a:cs typeface="+mn-ea"/>
                <a:sym typeface="+mn-lt"/>
              </a:rPr>
              <a:t>computing features on CPMC regions</a:t>
            </a:r>
          </a:p>
        </p:txBody>
      </p:sp>
      <p:sp>
        <p:nvSpPr>
          <p:cNvPr id="13" name="左大括号 12"/>
          <p:cNvSpPr/>
          <p:nvPr/>
        </p:nvSpPr>
        <p:spPr>
          <a:xfrm>
            <a:off x="2630721" y="1818369"/>
            <a:ext cx="200113" cy="40441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2952115" y="1830939"/>
            <a:ext cx="4713528" cy="932563"/>
          </a:xfrm>
          <a:prstGeom prst="rect">
            <a:avLst/>
          </a:prstGeom>
        </p:spPr>
        <p:txBody>
          <a:bodyPr wrap="square">
            <a:spAutoFit/>
          </a:bodyPr>
          <a:lstStyle/>
          <a:p>
            <a:pPr defTabSz="609585">
              <a:lnSpc>
                <a:spcPct val="130000"/>
              </a:lnSpc>
            </a:pPr>
            <a:r>
              <a:rPr lang="en-US" altLang="zh-CN" sz="1400" dirty="0">
                <a:cs typeface="+mn-ea"/>
                <a:sym typeface="+mn-lt"/>
              </a:rPr>
              <a:t>The first strategy (</a:t>
            </a:r>
            <a:r>
              <a:rPr lang="en-US" altLang="zh-CN" sz="1400" dirty="0">
                <a:solidFill>
                  <a:srgbClr val="FF0000"/>
                </a:solidFill>
                <a:cs typeface="+mn-ea"/>
                <a:sym typeface="+mn-lt"/>
              </a:rPr>
              <a:t>full</a:t>
            </a:r>
            <a:r>
              <a:rPr lang="en-US" altLang="zh-CN" sz="1400" dirty="0">
                <a:cs typeface="+mn-ea"/>
                <a:sym typeface="+mn-lt"/>
              </a:rPr>
              <a:t>) </a:t>
            </a:r>
            <a:r>
              <a:rPr lang="en-US" altLang="zh-CN" sz="1400" dirty="0">
                <a:solidFill>
                  <a:srgbClr val="FF0000"/>
                </a:solidFill>
                <a:cs typeface="+mn-ea"/>
                <a:sym typeface="+mn-lt"/>
              </a:rPr>
              <a:t>ignores the region’s shape</a:t>
            </a:r>
            <a:r>
              <a:rPr lang="en-US" altLang="zh-CN" sz="1400" dirty="0">
                <a:cs typeface="+mn-ea"/>
                <a:sym typeface="+mn-lt"/>
              </a:rPr>
              <a:t> and </a:t>
            </a:r>
            <a:endParaRPr lang="en-US" altLang="zh-CN" sz="1400" dirty="0" smtClean="0">
              <a:cs typeface="+mn-ea"/>
              <a:sym typeface="+mn-lt"/>
            </a:endParaRPr>
          </a:p>
          <a:p>
            <a:pPr defTabSz="609585">
              <a:lnSpc>
                <a:spcPct val="130000"/>
              </a:lnSpc>
            </a:pPr>
            <a:r>
              <a:rPr lang="en-US" altLang="zh-CN" sz="1400" dirty="0" smtClean="0">
                <a:solidFill>
                  <a:srgbClr val="FF0000"/>
                </a:solidFill>
                <a:cs typeface="+mn-ea"/>
                <a:sym typeface="+mn-lt"/>
              </a:rPr>
              <a:t>computes </a:t>
            </a:r>
            <a:r>
              <a:rPr lang="en-US" altLang="zh-CN" sz="1400" dirty="0">
                <a:solidFill>
                  <a:srgbClr val="FF0000"/>
                </a:solidFill>
                <a:cs typeface="+mn-ea"/>
                <a:sym typeface="+mn-lt"/>
              </a:rPr>
              <a:t>CNN features directly </a:t>
            </a:r>
            <a:r>
              <a:rPr lang="en-US" altLang="zh-CN" sz="1400" dirty="0">
                <a:cs typeface="+mn-ea"/>
                <a:sym typeface="+mn-lt"/>
              </a:rPr>
              <a:t>on </a:t>
            </a:r>
            <a:r>
              <a:rPr lang="en-US" altLang="zh-CN" sz="1400" dirty="0" smtClean="0">
                <a:cs typeface="+mn-ea"/>
                <a:sym typeface="+mn-lt"/>
              </a:rPr>
              <a:t>the warped </a:t>
            </a:r>
          </a:p>
          <a:p>
            <a:pPr defTabSz="609585">
              <a:lnSpc>
                <a:spcPct val="130000"/>
              </a:lnSpc>
            </a:pPr>
            <a:r>
              <a:rPr lang="en-US" altLang="zh-CN" sz="1400" dirty="0" smtClean="0">
                <a:cs typeface="+mn-ea"/>
                <a:sym typeface="+mn-lt"/>
              </a:rPr>
              <a:t>window</a:t>
            </a:r>
            <a:r>
              <a:rPr lang="en-US" altLang="zh-CN" sz="1400" dirty="0">
                <a:cs typeface="+mn-ea"/>
                <a:sym typeface="+mn-lt"/>
              </a:rPr>
              <a:t>, exactly as we did for detection</a:t>
            </a:r>
          </a:p>
        </p:txBody>
      </p:sp>
      <p:sp>
        <p:nvSpPr>
          <p:cNvPr id="16" name="矩形 15"/>
          <p:cNvSpPr/>
          <p:nvPr/>
        </p:nvSpPr>
        <p:spPr>
          <a:xfrm>
            <a:off x="2952115" y="4963352"/>
            <a:ext cx="5667836" cy="932563"/>
          </a:xfrm>
          <a:prstGeom prst="rect">
            <a:avLst/>
          </a:prstGeom>
        </p:spPr>
        <p:txBody>
          <a:bodyPr wrap="square">
            <a:spAutoFit/>
          </a:bodyPr>
          <a:lstStyle/>
          <a:p>
            <a:pPr defTabSz="609585">
              <a:lnSpc>
                <a:spcPct val="130000"/>
              </a:lnSpc>
            </a:pPr>
            <a:r>
              <a:rPr lang="en-US" altLang="zh-CN" sz="1400" dirty="0">
                <a:cs typeface="+mn-ea"/>
                <a:sym typeface="+mn-lt"/>
              </a:rPr>
              <a:t>The third strategy (</a:t>
            </a:r>
            <a:r>
              <a:rPr lang="en-US" altLang="zh-CN" sz="1400" dirty="0">
                <a:solidFill>
                  <a:srgbClr val="FF0000"/>
                </a:solidFill>
                <a:cs typeface="+mn-ea"/>
                <a:sym typeface="+mn-lt"/>
              </a:rPr>
              <a:t>full+fg</a:t>
            </a:r>
            <a:r>
              <a:rPr lang="en-US" altLang="zh-CN" sz="1400" dirty="0">
                <a:cs typeface="+mn-ea"/>
                <a:sym typeface="+mn-lt"/>
              </a:rPr>
              <a:t>) simply concatenates</a:t>
            </a:r>
          </a:p>
          <a:p>
            <a:pPr defTabSz="609585">
              <a:lnSpc>
                <a:spcPct val="130000"/>
              </a:lnSpc>
            </a:pPr>
            <a:r>
              <a:rPr lang="en-US" altLang="zh-CN" sz="1400" dirty="0">
                <a:cs typeface="+mn-ea"/>
                <a:sym typeface="+mn-lt"/>
              </a:rPr>
              <a:t>the full and fg features; our experiments validate their complementarity.</a:t>
            </a:r>
          </a:p>
        </p:txBody>
      </p:sp>
      <p:sp>
        <p:nvSpPr>
          <p:cNvPr id="20" name="矩形 19"/>
          <p:cNvSpPr/>
          <p:nvPr/>
        </p:nvSpPr>
        <p:spPr>
          <a:xfrm>
            <a:off x="8487226" y="1679509"/>
            <a:ext cx="3545117" cy="1492716"/>
          </a:xfrm>
          <a:prstGeom prst="rect">
            <a:avLst/>
          </a:prstGeom>
        </p:spPr>
        <p:txBody>
          <a:bodyPr wrap="square">
            <a:spAutoFit/>
          </a:bodyPr>
          <a:lstStyle/>
          <a:p>
            <a:pPr defTabSz="609585">
              <a:lnSpc>
                <a:spcPct val="130000"/>
              </a:lnSpc>
            </a:pPr>
            <a:r>
              <a:rPr lang="en-US" altLang="zh-CN" sz="1400" dirty="0" smtClean="0">
                <a:cs typeface="+mn-ea"/>
                <a:sym typeface="+mn-lt"/>
              </a:rPr>
              <a:t>However, these </a:t>
            </a:r>
            <a:r>
              <a:rPr lang="en-US" altLang="zh-CN" sz="1400" dirty="0">
                <a:cs typeface="+mn-ea"/>
                <a:sym typeface="+mn-lt"/>
              </a:rPr>
              <a:t>features ignore the </a:t>
            </a:r>
            <a:r>
              <a:rPr lang="en-US" altLang="zh-CN" sz="1400" dirty="0">
                <a:solidFill>
                  <a:srgbClr val="FF0000"/>
                </a:solidFill>
                <a:cs typeface="+mn-ea"/>
                <a:sym typeface="+mn-lt"/>
              </a:rPr>
              <a:t>non-rectangular shape of the region</a:t>
            </a:r>
            <a:r>
              <a:rPr lang="en-US" altLang="zh-CN" sz="1400" dirty="0">
                <a:cs typeface="+mn-ea"/>
                <a:sym typeface="+mn-lt"/>
              </a:rPr>
              <a:t>.</a:t>
            </a:r>
          </a:p>
          <a:p>
            <a:pPr defTabSz="609585">
              <a:lnSpc>
                <a:spcPct val="130000"/>
              </a:lnSpc>
            </a:pPr>
            <a:r>
              <a:rPr lang="en-US" altLang="zh-CN" sz="1400" dirty="0">
                <a:cs typeface="+mn-ea"/>
                <a:sym typeface="+mn-lt"/>
              </a:rPr>
              <a:t>Two regions might have very similar bounding </a:t>
            </a:r>
            <a:r>
              <a:rPr lang="en-US" altLang="zh-CN" sz="1400" dirty="0" smtClean="0">
                <a:cs typeface="+mn-ea"/>
                <a:sym typeface="+mn-lt"/>
              </a:rPr>
              <a:t>boxes while </a:t>
            </a:r>
            <a:r>
              <a:rPr lang="en-US" altLang="zh-CN" sz="1400" dirty="0">
                <a:cs typeface="+mn-ea"/>
                <a:sym typeface="+mn-lt"/>
              </a:rPr>
              <a:t>having very little overlap</a:t>
            </a:r>
            <a:r>
              <a:rPr lang="en-US" altLang="zh-CN" sz="1400" dirty="0" smtClean="0">
                <a:cs typeface="+mn-ea"/>
                <a:sym typeface="+mn-lt"/>
              </a:rPr>
              <a:t>.</a:t>
            </a:r>
            <a:endParaRPr lang="en-US" altLang="zh-CN" sz="1400" dirty="0">
              <a:cs typeface="+mn-ea"/>
              <a:sym typeface="+mn-lt"/>
            </a:endParaRPr>
          </a:p>
        </p:txBody>
      </p:sp>
      <p:sp>
        <p:nvSpPr>
          <p:cNvPr id="4" name="右箭头 3"/>
          <p:cNvSpPr/>
          <p:nvPr/>
        </p:nvSpPr>
        <p:spPr>
          <a:xfrm>
            <a:off x="7431314" y="2297220"/>
            <a:ext cx="812800" cy="25729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1" name="矩形 20"/>
          <p:cNvSpPr/>
          <p:nvPr/>
        </p:nvSpPr>
        <p:spPr>
          <a:xfrm>
            <a:off x="2980872" y="3363376"/>
            <a:ext cx="6061528" cy="1212640"/>
          </a:xfrm>
          <a:prstGeom prst="rect">
            <a:avLst/>
          </a:prstGeom>
        </p:spPr>
        <p:txBody>
          <a:bodyPr wrap="square">
            <a:spAutoFit/>
          </a:bodyPr>
          <a:lstStyle/>
          <a:p>
            <a:pPr defTabSz="609585">
              <a:lnSpc>
                <a:spcPct val="130000"/>
              </a:lnSpc>
            </a:pPr>
            <a:r>
              <a:rPr lang="en-US" altLang="zh-CN" sz="1400" dirty="0">
                <a:cs typeface="+mn-ea"/>
                <a:sym typeface="+mn-lt"/>
              </a:rPr>
              <a:t>Therefore, the second </a:t>
            </a:r>
            <a:r>
              <a:rPr lang="en-US" altLang="zh-CN" sz="1400" dirty="0" smtClean="0">
                <a:cs typeface="+mn-ea"/>
                <a:sym typeface="+mn-lt"/>
              </a:rPr>
              <a:t>strategy (</a:t>
            </a:r>
            <a:r>
              <a:rPr lang="en-US" altLang="zh-CN" sz="1400" dirty="0" smtClean="0">
                <a:solidFill>
                  <a:srgbClr val="FF0000"/>
                </a:solidFill>
                <a:cs typeface="+mn-ea"/>
                <a:sym typeface="+mn-lt"/>
              </a:rPr>
              <a:t>fg</a:t>
            </a:r>
            <a:r>
              <a:rPr lang="en-US" altLang="zh-CN" sz="1400" dirty="0">
                <a:cs typeface="+mn-ea"/>
                <a:sym typeface="+mn-lt"/>
              </a:rPr>
              <a:t>) computes CNN features </a:t>
            </a:r>
            <a:r>
              <a:rPr lang="en-US" altLang="zh-CN" sz="1400" dirty="0">
                <a:solidFill>
                  <a:srgbClr val="FF0000"/>
                </a:solidFill>
                <a:cs typeface="+mn-ea"/>
                <a:sym typeface="+mn-lt"/>
              </a:rPr>
              <a:t>only on a region’s </a:t>
            </a:r>
            <a:r>
              <a:rPr lang="en-US" altLang="zh-CN" sz="1400" dirty="0" smtClean="0">
                <a:solidFill>
                  <a:srgbClr val="FF0000"/>
                </a:solidFill>
                <a:cs typeface="+mn-ea"/>
                <a:sym typeface="+mn-lt"/>
              </a:rPr>
              <a:t>foreground mask</a:t>
            </a:r>
            <a:r>
              <a:rPr lang="en-US" altLang="zh-CN" sz="1400" dirty="0">
                <a:cs typeface="+mn-ea"/>
                <a:sym typeface="+mn-lt"/>
              </a:rPr>
              <a:t>. We replace the </a:t>
            </a:r>
            <a:r>
              <a:rPr lang="en-US" altLang="zh-CN" sz="1400" dirty="0">
                <a:solidFill>
                  <a:srgbClr val="FF0000"/>
                </a:solidFill>
                <a:cs typeface="+mn-ea"/>
                <a:sym typeface="+mn-lt"/>
              </a:rPr>
              <a:t>background</a:t>
            </a:r>
            <a:r>
              <a:rPr lang="en-US" altLang="zh-CN" sz="1400" dirty="0">
                <a:cs typeface="+mn-ea"/>
                <a:sym typeface="+mn-lt"/>
              </a:rPr>
              <a:t> with the </a:t>
            </a:r>
            <a:r>
              <a:rPr lang="en-US" altLang="zh-CN" sz="1400" dirty="0" smtClean="0">
                <a:solidFill>
                  <a:srgbClr val="FF0000"/>
                </a:solidFill>
                <a:cs typeface="+mn-ea"/>
                <a:sym typeface="+mn-lt"/>
              </a:rPr>
              <a:t>mean input </a:t>
            </a:r>
            <a:r>
              <a:rPr lang="en-US" altLang="zh-CN" sz="1400" dirty="0">
                <a:cs typeface="+mn-ea"/>
                <a:sym typeface="+mn-lt"/>
              </a:rPr>
              <a:t>so that background regions are zero after </a:t>
            </a:r>
            <a:r>
              <a:rPr lang="en-US" altLang="zh-CN" sz="1400" dirty="0">
                <a:solidFill>
                  <a:srgbClr val="FF0000"/>
                </a:solidFill>
                <a:cs typeface="+mn-ea"/>
                <a:sym typeface="+mn-lt"/>
              </a:rPr>
              <a:t>mean subtraction.</a:t>
            </a:r>
          </a:p>
        </p:txBody>
      </p:sp>
    </p:spTree>
    <p:extLst>
      <p:ext uri="{BB962C8B-B14F-4D97-AF65-F5344CB8AC3E}">
        <p14:creationId xmlns:p14="http://schemas.microsoft.com/office/powerpoint/2010/main" val="248843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cs typeface="+mn-ea"/>
                <a:sym typeface="+mn-lt"/>
              </a:rPr>
              <a:t>Introduction</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9013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05</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a:cs typeface="+mn-ea"/>
                <a:sym typeface="+mn-lt"/>
              </a:rPr>
              <a:t>5. Semantic segmentation</a:t>
            </a:r>
          </a:p>
        </p:txBody>
      </p:sp>
      <p:sp>
        <p:nvSpPr>
          <p:cNvPr id="14" name="矩形 13"/>
          <p:cNvSpPr/>
          <p:nvPr/>
        </p:nvSpPr>
        <p:spPr>
          <a:xfrm>
            <a:off x="1476827" y="1020031"/>
            <a:ext cx="5388430" cy="461665"/>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2400" b="1" dirty="0" smtClean="0">
                <a:solidFill>
                  <a:schemeClr val="accent2"/>
                </a:solidFill>
                <a:cs typeface="+mn-ea"/>
                <a:sym typeface="+mn-lt"/>
              </a:rPr>
              <a:t>5.2 Results </a:t>
            </a:r>
            <a:r>
              <a:rPr lang="en-US" altLang="zh-CN" sz="2400" b="1" dirty="0">
                <a:solidFill>
                  <a:schemeClr val="accent2"/>
                </a:solidFill>
                <a:cs typeface="+mn-ea"/>
                <a:sym typeface="+mn-lt"/>
              </a:rPr>
              <a:t>on VOC 2011</a:t>
            </a:r>
            <a:endParaRPr lang="zh-CN" altLang="en-US" sz="2400" b="1" dirty="0">
              <a:solidFill>
                <a:schemeClr val="accent2"/>
              </a:solidFill>
              <a:cs typeface="+mn-ea"/>
              <a:sym typeface="+mn-lt"/>
            </a:endParaRPr>
          </a:p>
        </p:txBody>
      </p:sp>
      <p:sp>
        <p:nvSpPr>
          <p:cNvPr id="15" name="矩形 14"/>
          <p:cNvSpPr/>
          <p:nvPr/>
        </p:nvSpPr>
        <p:spPr>
          <a:xfrm>
            <a:off x="1346200" y="1513781"/>
            <a:ext cx="8962571" cy="652486"/>
          </a:xfrm>
          <a:prstGeom prst="rect">
            <a:avLst/>
          </a:prstGeom>
        </p:spPr>
        <p:txBody>
          <a:bodyPr wrap="square">
            <a:spAutoFit/>
          </a:bodyPr>
          <a:lstStyle/>
          <a:p>
            <a:pPr defTabSz="609585">
              <a:lnSpc>
                <a:spcPct val="130000"/>
              </a:lnSpc>
            </a:pPr>
            <a:r>
              <a:rPr lang="en-US" altLang="zh-CN" sz="1400" dirty="0" smtClean="0">
                <a:cs typeface="+mn-ea"/>
                <a:sym typeface="+mn-lt"/>
              </a:rPr>
              <a:t>Within each </a:t>
            </a:r>
            <a:r>
              <a:rPr lang="en-US" altLang="zh-CN" sz="1400" dirty="0">
                <a:cs typeface="+mn-ea"/>
                <a:sym typeface="+mn-lt"/>
              </a:rPr>
              <a:t>feature computation strategy, </a:t>
            </a:r>
            <a:r>
              <a:rPr lang="en-US" altLang="zh-CN" sz="1400" dirty="0">
                <a:solidFill>
                  <a:srgbClr val="FF0000"/>
                </a:solidFill>
                <a:cs typeface="+mn-ea"/>
                <a:sym typeface="+mn-lt"/>
              </a:rPr>
              <a:t>layer fc6 always </a:t>
            </a:r>
            <a:r>
              <a:rPr lang="en-US" altLang="zh-CN" sz="1400" dirty="0" smtClean="0">
                <a:solidFill>
                  <a:srgbClr val="FF0000"/>
                </a:solidFill>
                <a:cs typeface="+mn-ea"/>
                <a:sym typeface="+mn-lt"/>
              </a:rPr>
              <a:t>outperforms fc7 </a:t>
            </a:r>
            <a:r>
              <a:rPr lang="en-US" altLang="zh-CN" sz="1400" dirty="0">
                <a:cs typeface="+mn-ea"/>
                <a:sym typeface="+mn-lt"/>
              </a:rPr>
              <a:t>and the following discussion refers to the fc6 features.</a:t>
            </a:r>
          </a:p>
        </p:txBody>
      </p:sp>
      <p:pic>
        <p:nvPicPr>
          <p:cNvPr id="5" name="图片 4"/>
          <p:cNvPicPr>
            <a:picLocks noChangeAspect="1"/>
          </p:cNvPicPr>
          <p:nvPr/>
        </p:nvPicPr>
        <p:blipFill>
          <a:blip r:embed="rId3"/>
          <a:stretch>
            <a:fillRect/>
          </a:stretch>
        </p:blipFill>
        <p:spPr>
          <a:xfrm>
            <a:off x="1346200" y="2198353"/>
            <a:ext cx="5223007" cy="1022428"/>
          </a:xfrm>
          <a:prstGeom prst="rect">
            <a:avLst/>
          </a:prstGeom>
        </p:spPr>
      </p:pic>
      <p:sp>
        <p:nvSpPr>
          <p:cNvPr id="17" name="矩形 16"/>
          <p:cNvSpPr/>
          <p:nvPr/>
        </p:nvSpPr>
        <p:spPr>
          <a:xfrm>
            <a:off x="6622145" y="2243285"/>
            <a:ext cx="4927602" cy="932563"/>
          </a:xfrm>
          <a:prstGeom prst="rect">
            <a:avLst/>
          </a:prstGeom>
        </p:spPr>
        <p:txBody>
          <a:bodyPr wrap="square">
            <a:spAutoFit/>
          </a:bodyPr>
          <a:lstStyle/>
          <a:p>
            <a:pPr defTabSz="609585">
              <a:lnSpc>
                <a:spcPct val="130000"/>
              </a:lnSpc>
            </a:pPr>
            <a:r>
              <a:rPr lang="en-US" altLang="zh-CN" sz="1400" dirty="0">
                <a:cs typeface="+mn-ea"/>
                <a:sym typeface="+mn-lt"/>
              </a:rPr>
              <a:t>Segmentation mean accuracy (%) on VOC 2011 </a:t>
            </a:r>
            <a:r>
              <a:rPr lang="en-US" altLang="zh-CN" sz="1400" dirty="0" smtClean="0">
                <a:cs typeface="+mn-ea"/>
                <a:sym typeface="+mn-lt"/>
              </a:rPr>
              <a:t>validation. Column </a:t>
            </a:r>
            <a:r>
              <a:rPr lang="en-US" altLang="zh-CN" sz="1400" dirty="0">
                <a:cs typeface="+mn-ea"/>
                <a:sym typeface="+mn-lt"/>
              </a:rPr>
              <a:t>1 presents O2P; 2-7 use our CNN pre-trained </a:t>
            </a:r>
            <a:r>
              <a:rPr lang="en-US" altLang="zh-CN" sz="1400" dirty="0" smtClean="0">
                <a:cs typeface="+mn-ea"/>
                <a:sym typeface="+mn-lt"/>
              </a:rPr>
              <a:t>on ILSVRC </a:t>
            </a:r>
            <a:r>
              <a:rPr lang="en-US" altLang="zh-CN" sz="1400" dirty="0">
                <a:cs typeface="+mn-ea"/>
                <a:sym typeface="+mn-lt"/>
              </a:rPr>
              <a:t>2012.</a:t>
            </a:r>
          </a:p>
        </p:txBody>
      </p:sp>
      <p:sp>
        <p:nvSpPr>
          <p:cNvPr id="18" name="矩形 17"/>
          <p:cNvSpPr/>
          <p:nvPr/>
        </p:nvSpPr>
        <p:spPr>
          <a:xfrm>
            <a:off x="5007428" y="2689522"/>
            <a:ext cx="580571" cy="48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1347791" y="3297799"/>
            <a:ext cx="10442832" cy="1012371"/>
          </a:xfrm>
          <a:prstGeom prst="rect">
            <a:avLst/>
          </a:prstGeom>
        </p:spPr>
      </p:pic>
      <p:sp>
        <p:nvSpPr>
          <p:cNvPr id="19" name="矩形 18"/>
          <p:cNvSpPr/>
          <p:nvPr/>
        </p:nvSpPr>
        <p:spPr>
          <a:xfrm>
            <a:off x="1347791" y="4527527"/>
            <a:ext cx="9654038" cy="932563"/>
          </a:xfrm>
          <a:prstGeom prst="rect">
            <a:avLst/>
          </a:prstGeom>
        </p:spPr>
        <p:txBody>
          <a:bodyPr wrap="square">
            <a:spAutoFit/>
          </a:bodyPr>
          <a:lstStyle/>
          <a:p>
            <a:pPr defTabSz="609585">
              <a:lnSpc>
                <a:spcPct val="130000"/>
              </a:lnSpc>
            </a:pPr>
            <a:r>
              <a:rPr lang="en-US" altLang="zh-CN" sz="1400" dirty="0">
                <a:cs typeface="+mn-ea"/>
                <a:sym typeface="+mn-lt"/>
              </a:rPr>
              <a:t>Our method achieves the </a:t>
            </a:r>
            <a:r>
              <a:rPr lang="en-US" altLang="zh-CN" sz="1400" dirty="0" smtClean="0">
                <a:cs typeface="+mn-ea"/>
                <a:sym typeface="+mn-lt"/>
              </a:rPr>
              <a:t>highest </a:t>
            </a:r>
            <a:r>
              <a:rPr lang="en-US" altLang="zh-CN" sz="1400" dirty="0" smtClean="0">
                <a:solidFill>
                  <a:srgbClr val="FF0000"/>
                </a:solidFill>
                <a:cs typeface="+mn-ea"/>
                <a:sym typeface="+mn-lt"/>
              </a:rPr>
              <a:t>segmentation </a:t>
            </a:r>
            <a:r>
              <a:rPr lang="en-US" altLang="zh-CN" sz="1400" dirty="0">
                <a:solidFill>
                  <a:srgbClr val="FF0000"/>
                </a:solidFill>
                <a:cs typeface="+mn-ea"/>
                <a:sym typeface="+mn-lt"/>
              </a:rPr>
              <a:t>accuracy </a:t>
            </a:r>
            <a:r>
              <a:rPr lang="en-US" altLang="zh-CN" sz="1400" dirty="0">
                <a:cs typeface="+mn-ea"/>
                <a:sym typeface="+mn-lt"/>
              </a:rPr>
              <a:t>for </a:t>
            </a:r>
            <a:r>
              <a:rPr lang="en-US" altLang="zh-CN" sz="1400" dirty="0">
                <a:solidFill>
                  <a:srgbClr val="FF0000"/>
                </a:solidFill>
                <a:cs typeface="+mn-ea"/>
                <a:sym typeface="+mn-lt"/>
              </a:rPr>
              <a:t>11 out of 21 categories</a:t>
            </a:r>
            <a:r>
              <a:rPr lang="en-US" altLang="zh-CN" sz="1400" dirty="0">
                <a:cs typeface="+mn-ea"/>
                <a:sym typeface="+mn-lt"/>
              </a:rPr>
              <a:t>, </a:t>
            </a:r>
            <a:r>
              <a:rPr lang="en-US" altLang="zh-CN" sz="1400" dirty="0" smtClean="0">
                <a:cs typeface="+mn-ea"/>
                <a:sym typeface="+mn-lt"/>
              </a:rPr>
              <a:t>and the </a:t>
            </a:r>
            <a:r>
              <a:rPr lang="en-US" altLang="zh-CN" sz="1400" dirty="0">
                <a:cs typeface="+mn-ea"/>
                <a:sym typeface="+mn-lt"/>
              </a:rPr>
              <a:t>highest overall segmentation accuracy of 47.9%, </a:t>
            </a:r>
            <a:r>
              <a:rPr lang="en-US" altLang="zh-CN" sz="1400" dirty="0" smtClean="0">
                <a:solidFill>
                  <a:srgbClr val="FF0000"/>
                </a:solidFill>
                <a:cs typeface="+mn-ea"/>
                <a:sym typeface="+mn-lt"/>
              </a:rPr>
              <a:t>averaged across </a:t>
            </a:r>
            <a:r>
              <a:rPr lang="en-US" altLang="zh-CN" sz="1400" dirty="0">
                <a:solidFill>
                  <a:srgbClr val="FF0000"/>
                </a:solidFill>
                <a:cs typeface="+mn-ea"/>
                <a:sym typeface="+mn-lt"/>
              </a:rPr>
              <a:t>categories </a:t>
            </a:r>
            <a:r>
              <a:rPr lang="en-US" altLang="zh-CN" sz="1400" dirty="0">
                <a:cs typeface="+mn-ea"/>
                <a:sym typeface="+mn-lt"/>
              </a:rPr>
              <a:t>(but likely ties with the O2P </a:t>
            </a:r>
            <a:r>
              <a:rPr lang="en-US" altLang="zh-CN" sz="1400" dirty="0" smtClean="0">
                <a:cs typeface="+mn-ea"/>
                <a:sym typeface="+mn-lt"/>
              </a:rPr>
              <a:t>result under </a:t>
            </a:r>
            <a:r>
              <a:rPr lang="en-US" altLang="zh-CN" sz="1400" dirty="0">
                <a:cs typeface="+mn-ea"/>
                <a:sym typeface="+mn-lt"/>
              </a:rPr>
              <a:t>any reasonable margin of error). Still better </a:t>
            </a:r>
            <a:r>
              <a:rPr lang="en-US" altLang="zh-CN" sz="1400" dirty="0" smtClean="0">
                <a:cs typeface="+mn-ea"/>
                <a:sym typeface="+mn-lt"/>
              </a:rPr>
              <a:t>performance could </a:t>
            </a:r>
            <a:r>
              <a:rPr lang="en-US" altLang="zh-CN" sz="1400" dirty="0">
                <a:cs typeface="+mn-ea"/>
                <a:sym typeface="+mn-lt"/>
              </a:rPr>
              <a:t>likely be achieved by fine-tuning.</a:t>
            </a:r>
          </a:p>
        </p:txBody>
      </p:sp>
    </p:spTree>
    <p:extLst>
      <p:ext uri="{BB962C8B-B14F-4D97-AF65-F5344CB8AC3E}">
        <p14:creationId xmlns:p14="http://schemas.microsoft.com/office/powerpoint/2010/main" val="106696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06</a:t>
            </a:r>
            <a:endParaRPr lang="zh-CN" altLang="en-US" dirty="0"/>
          </a:p>
        </p:txBody>
      </p:sp>
      <p:sp>
        <p:nvSpPr>
          <p:cNvPr id="3" name="文本占位符 2"/>
          <p:cNvSpPr>
            <a:spLocks noGrp="1"/>
          </p:cNvSpPr>
          <p:nvPr>
            <p:ph type="body" sz="quarter" idx="11"/>
          </p:nvPr>
        </p:nvSpPr>
        <p:spPr>
          <a:xfrm>
            <a:off x="2942905" y="2449135"/>
            <a:ext cx="7492866" cy="870859"/>
          </a:xfrm>
        </p:spPr>
        <p:txBody>
          <a:bodyPr/>
          <a:lstStyle/>
          <a:p>
            <a:r>
              <a:rPr lang="en-US" altLang="zh-CN" sz="4800" dirty="0">
                <a:cs typeface="+mn-ea"/>
                <a:sym typeface="+mn-lt"/>
              </a:rPr>
              <a:t>Conclusion</a:t>
            </a:r>
            <a:endParaRPr lang="zh-CN" altLang="en-US" sz="4800"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313892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06</a:t>
            </a:r>
            <a:endParaRPr lang="en-US" altLang="zh-CN" dirty="0"/>
          </a:p>
        </p:txBody>
      </p:sp>
      <p:sp>
        <p:nvSpPr>
          <p:cNvPr id="3" name="文本占位符 2"/>
          <p:cNvSpPr>
            <a:spLocks noGrp="1"/>
          </p:cNvSpPr>
          <p:nvPr>
            <p:ph type="body" sz="quarter" idx="11"/>
          </p:nvPr>
        </p:nvSpPr>
        <p:spPr>
          <a:xfrm>
            <a:off x="1879598" y="212727"/>
            <a:ext cx="8382001" cy="427037"/>
          </a:xfrm>
        </p:spPr>
        <p:txBody>
          <a:bodyPr/>
          <a:lstStyle/>
          <a:p>
            <a:r>
              <a:rPr lang="en-US" altLang="zh-CN" dirty="0" smtClean="0">
                <a:cs typeface="+mn-ea"/>
                <a:sym typeface="+mn-lt"/>
              </a:rPr>
              <a:t>6. Conclusion</a:t>
            </a:r>
            <a:endParaRPr lang="en-US" altLang="zh-CN" dirty="0">
              <a:cs typeface="+mn-ea"/>
              <a:sym typeface="+mn-lt"/>
            </a:endParaRPr>
          </a:p>
        </p:txBody>
      </p:sp>
      <p:sp>
        <p:nvSpPr>
          <p:cNvPr id="19" name="矩形 18"/>
          <p:cNvSpPr/>
          <p:nvPr/>
        </p:nvSpPr>
        <p:spPr>
          <a:xfrm>
            <a:off x="1243579" y="1145698"/>
            <a:ext cx="9654038" cy="932563"/>
          </a:xfrm>
          <a:prstGeom prst="rect">
            <a:avLst/>
          </a:prstGeom>
        </p:spPr>
        <p:txBody>
          <a:bodyPr wrap="square">
            <a:spAutoFit/>
          </a:bodyPr>
          <a:lstStyle/>
          <a:p>
            <a:pPr defTabSz="609585">
              <a:lnSpc>
                <a:spcPct val="130000"/>
              </a:lnSpc>
            </a:pPr>
            <a:r>
              <a:rPr lang="en-US" altLang="zh-CN" sz="1400" dirty="0">
                <a:cs typeface="+mn-ea"/>
                <a:sym typeface="+mn-lt"/>
              </a:rPr>
              <a:t>In recent years, object detection performance had </a:t>
            </a:r>
            <a:r>
              <a:rPr lang="en-US" altLang="zh-CN" sz="1400" dirty="0" smtClean="0">
                <a:solidFill>
                  <a:srgbClr val="FF0000"/>
                </a:solidFill>
                <a:cs typeface="+mn-ea"/>
                <a:sym typeface="+mn-lt"/>
              </a:rPr>
              <a:t>stagnated</a:t>
            </a:r>
            <a:r>
              <a:rPr lang="en-US" altLang="zh-CN" sz="1400" dirty="0" smtClean="0">
                <a:cs typeface="+mn-ea"/>
                <a:sym typeface="+mn-lt"/>
              </a:rPr>
              <a:t>. The </a:t>
            </a:r>
            <a:r>
              <a:rPr lang="en-US" altLang="zh-CN" sz="1400" dirty="0">
                <a:cs typeface="+mn-ea"/>
                <a:sym typeface="+mn-lt"/>
              </a:rPr>
              <a:t>best performing systems were complex </a:t>
            </a:r>
            <a:r>
              <a:rPr lang="en-US" altLang="zh-CN" sz="1400" dirty="0" smtClean="0">
                <a:cs typeface="+mn-ea"/>
                <a:sym typeface="+mn-lt"/>
              </a:rPr>
              <a:t>ensembles combining </a:t>
            </a:r>
            <a:r>
              <a:rPr lang="en-US" altLang="zh-CN" sz="1400" dirty="0">
                <a:solidFill>
                  <a:srgbClr val="FF0000"/>
                </a:solidFill>
                <a:cs typeface="+mn-ea"/>
                <a:sym typeface="+mn-lt"/>
              </a:rPr>
              <a:t>multiple low-level image features </a:t>
            </a:r>
            <a:r>
              <a:rPr lang="en-US" altLang="zh-CN" sz="1400" dirty="0" smtClean="0">
                <a:cs typeface="+mn-ea"/>
                <a:sym typeface="+mn-lt"/>
              </a:rPr>
              <a:t>with </a:t>
            </a:r>
            <a:r>
              <a:rPr lang="en-US" altLang="zh-CN" sz="1400" dirty="0" smtClean="0">
                <a:solidFill>
                  <a:srgbClr val="FF0000"/>
                </a:solidFill>
                <a:cs typeface="+mn-ea"/>
                <a:sym typeface="+mn-lt"/>
              </a:rPr>
              <a:t>high-level </a:t>
            </a:r>
            <a:r>
              <a:rPr lang="en-US" altLang="zh-CN" sz="1400" dirty="0">
                <a:solidFill>
                  <a:srgbClr val="FF0000"/>
                </a:solidFill>
                <a:cs typeface="+mn-ea"/>
                <a:sym typeface="+mn-lt"/>
              </a:rPr>
              <a:t>context </a:t>
            </a:r>
            <a:r>
              <a:rPr lang="en-US" altLang="zh-CN" sz="1400" dirty="0">
                <a:cs typeface="+mn-ea"/>
                <a:sym typeface="+mn-lt"/>
              </a:rPr>
              <a:t>from </a:t>
            </a:r>
            <a:r>
              <a:rPr lang="en-US" altLang="zh-CN" sz="1400" dirty="0">
                <a:solidFill>
                  <a:srgbClr val="FF0000"/>
                </a:solidFill>
                <a:cs typeface="+mn-ea"/>
                <a:sym typeface="+mn-lt"/>
              </a:rPr>
              <a:t>object detectors </a:t>
            </a:r>
            <a:r>
              <a:rPr lang="en-US" altLang="zh-CN" sz="1400" dirty="0">
                <a:cs typeface="+mn-ea"/>
                <a:sym typeface="+mn-lt"/>
              </a:rPr>
              <a:t>and </a:t>
            </a:r>
            <a:r>
              <a:rPr lang="en-US" altLang="zh-CN" sz="1400" dirty="0">
                <a:solidFill>
                  <a:srgbClr val="FF0000"/>
                </a:solidFill>
                <a:cs typeface="+mn-ea"/>
                <a:sym typeface="+mn-lt"/>
              </a:rPr>
              <a:t>scene classifiers</a:t>
            </a:r>
            <a:r>
              <a:rPr lang="en-US" altLang="zh-CN" sz="1400" dirty="0">
                <a:cs typeface="+mn-ea"/>
                <a:sym typeface="+mn-lt"/>
              </a:rPr>
              <a:t>.</a:t>
            </a:r>
          </a:p>
        </p:txBody>
      </p:sp>
      <p:sp>
        <p:nvSpPr>
          <p:cNvPr id="11" name="矩形 10"/>
          <p:cNvSpPr/>
          <p:nvPr/>
        </p:nvSpPr>
        <p:spPr>
          <a:xfrm>
            <a:off x="1243579" y="2117913"/>
            <a:ext cx="9654038" cy="652486"/>
          </a:xfrm>
          <a:prstGeom prst="rect">
            <a:avLst/>
          </a:prstGeom>
        </p:spPr>
        <p:txBody>
          <a:bodyPr wrap="square">
            <a:spAutoFit/>
          </a:bodyPr>
          <a:lstStyle/>
          <a:p>
            <a:pPr defTabSz="609585">
              <a:lnSpc>
                <a:spcPct val="130000"/>
              </a:lnSpc>
            </a:pPr>
            <a:r>
              <a:rPr lang="en-US" altLang="zh-CN" sz="1400" dirty="0">
                <a:cs typeface="+mn-ea"/>
                <a:sym typeface="+mn-lt"/>
              </a:rPr>
              <a:t>This paper </a:t>
            </a:r>
            <a:r>
              <a:rPr lang="en-US" altLang="zh-CN" sz="1400" dirty="0">
                <a:solidFill>
                  <a:srgbClr val="FF0000"/>
                </a:solidFill>
                <a:cs typeface="+mn-ea"/>
                <a:sym typeface="+mn-lt"/>
              </a:rPr>
              <a:t>presents a simple and scalable object </a:t>
            </a:r>
            <a:r>
              <a:rPr lang="en-US" altLang="zh-CN" sz="1400" dirty="0" smtClean="0">
                <a:solidFill>
                  <a:srgbClr val="FF0000"/>
                </a:solidFill>
                <a:cs typeface="+mn-ea"/>
                <a:sym typeface="+mn-lt"/>
              </a:rPr>
              <a:t>detection algorithm </a:t>
            </a:r>
            <a:r>
              <a:rPr lang="en-US" altLang="zh-CN" sz="1400" dirty="0">
                <a:cs typeface="+mn-ea"/>
                <a:sym typeface="+mn-lt"/>
              </a:rPr>
              <a:t>that gives a </a:t>
            </a:r>
            <a:r>
              <a:rPr lang="en-US" altLang="zh-CN" sz="1400" dirty="0">
                <a:solidFill>
                  <a:srgbClr val="FF0000"/>
                </a:solidFill>
                <a:cs typeface="+mn-ea"/>
                <a:sym typeface="+mn-lt"/>
              </a:rPr>
              <a:t>30% relative improvement</a:t>
            </a:r>
          </a:p>
          <a:p>
            <a:pPr defTabSz="609585">
              <a:lnSpc>
                <a:spcPct val="130000"/>
              </a:lnSpc>
            </a:pPr>
            <a:r>
              <a:rPr lang="en-US" altLang="zh-CN" sz="1400" dirty="0">
                <a:cs typeface="+mn-ea"/>
                <a:sym typeface="+mn-lt"/>
              </a:rPr>
              <a:t>over the best previous results on PASCAL VOC 2012.</a:t>
            </a:r>
          </a:p>
        </p:txBody>
      </p:sp>
      <p:sp>
        <p:nvSpPr>
          <p:cNvPr id="12" name="矩形 11"/>
          <p:cNvSpPr/>
          <p:nvPr/>
        </p:nvSpPr>
        <p:spPr>
          <a:xfrm>
            <a:off x="1243579" y="3226689"/>
            <a:ext cx="2138250" cy="932563"/>
          </a:xfrm>
          <a:prstGeom prst="rect">
            <a:avLst/>
          </a:prstGeom>
        </p:spPr>
        <p:txBody>
          <a:bodyPr wrap="square">
            <a:spAutoFit/>
          </a:bodyPr>
          <a:lstStyle/>
          <a:p>
            <a:pPr defTabSz="609585">
              <a:lnSpc>
                <a:spcPct val="130000"/>
              </a:lnSpc>
            </a:pPr>
            <a:r>
              <a:rPr lang="en-US" altLang="zh-CN" sz="1400" dirty="0">
                <a:cs typeface="+mn-ea"/>
                <a:sym typeface="+mn-lt"/>
              </a:rPr>
              <a:t>We achieved </a:t>
            </a:r>
            <a:r>
              <a:rPr lang="en-US" altLang="zh-CN" sz="1400" dirty="0" smtClean="0">
                <a:cs typeface="+mn-ea"/>
                <a:sym typeface="+mn-lt"/>
              </a:rPr>
              <a:t>this</a:t>
            </a:r>
          </a:p>
          <a:p>
            <a:pPr defTabSz="609585">
              <a:lnSpc>
                <a:spcPct val="130000"/>
              </a:lnSpc>
            </a:pPr>
            <a:r>
              <a:rPr lang="en-US" altLang="zh-CN" sz="1400" dirty="0" smtClean="0">
                <a:cs typeface="+mn-ea"/>
                <a:sym typeface="+mn-lt"/>
              </a:rPr>
              <a:t> </a:t>
            </a:r>
            <a:r>
              <a:rPr lang="en-US" altLang="zh-CN" sz="1400" dirty="0">
                <a:cs typeface="+mn-ea"/>
                <a:sym typeface="+mn-lt"/>
              </a:rPr>
              <a:t>performance through </a:t>
            </a:r>
            <a:endParaRPr lang="en-US" altLang="zh-CN" sz="1400" dirty="0" smtClean="0">
              <a:cs typeface="+mn-ea"/>
              <a:sym typeface="+mn-lt"/>
            </a:endParaRPr>
          </a:p>
          <a:p>
            <a:pPr defTabSz="609585">
              <a:lnSpc>
                <a:spcPct val="130000"/>
              </a:lnSpc>
            </a:pPr>
            <a:r>
              <a:rPr lang="en-US" altLang="zh-CN" sz="1400" dirty="0" smtClean="0">
                <a:cs typeface="+mn-ea"/>
                <a:sym typeface="+mn-lt"/>
              </a:rPr>
              <a:t>two </a:t>
            </a:r>
            <a:r>
              <a:rPr lang="en-US" altLang="zh-CN" sz="1400" dirty="0">
                <a:cs typeface="+mn-ea"/>
                <a:sym typeface="+mn-lt"/>
              </a:rPr>
              <a:t>insights</a:t>
            </a:r>
          </a:p>
        </p:txBody>
      </p:sp>
      <p:sp>
        <p:nvSpPr>
          <p:cNvPr id="13" name="左大括号 12"/>
          <p:cNvSpPr/>
          <p:nvPr/>
        </p:nvSpPr>
        <p:spPr>
          <a:xfrm>
            <a:off x="3440434" y="2770399"/>
            <a:ext cx="262969" cy="1845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3880186" y="2766497"/>
            <a:ext cx="7194214" cy="652486"/>
          </a:xfrm>
          <a:prstGeom prst="rect">
            <a:avLst/>
          </a:prstGeom>
        </p:spPr>
        <p:txBody>
          <a:bodyPr wrap="square">
            <a:spAutoFit/>
          </a:bodyPr>
          <a:lstStyle/>
          <a:p>
            <a:pPr defTabSz="609585">
              <a:lnSpc>
                <a:spcPct val="130000"/>
              </a:lnSpc>
            </a:pPr>
            <a:r>
              <a:rPr lang="en-US" altLang="zh-CN" sz="1400" dirty="0" smtClean="0">
                <a:cs typeface="+mn-ea"/>
                <a:sym typeface="+mn-lt"/>
              </a:rPr>
              <a:t>The first </a:t>
            </a:r>
            <a:r>
              <a:rPr lang="en-US" altLang="zh-CN" sz="1400" dirty="0">
                <a:cs typeface="+mn-ea"/>
                <a:sym typeface="+mn-lt"/>
              </a:rPr>
              <a:t>is to </a:t>
            </a:r>
            <a:r>
              <a:rPr lang="en-US" altLang="zh-CN" sz="1400" dirty="0">
                <a:solidFill>
                  <a:srgbClr val="FF0000"/>
                </a:solidFill>
                <a:cs typeface="+mn-ea"/>
                <a:sym typeface="+mn-lt"/>
              </a:rPr>
              <a:t>apply high-capacity convolutional neural networks</a:t>
            </a:r>
          </a:p>
          <a:p>
            <a:pPr defTabSz="609585">
              <a:lnSpc>
                <a:spcPct val="130000"/>
              </a:lnSpc>
            </a:pPr>
            <a:r>
              <a:rPr lang="en-US" altLang="zh-CN" sz="1400" dirty="0">
                <a:solidFill>
                  <a:srgbClr val="FF0000"/>
                </a:solidFill>
                <a:cs typeface="+mn-ea"/>
                <a:sym typeface="+mn-lt"/>
              </a:rPr>
              <a:t>to bottom-up region proposals</a:t>
            </a:r>
            <a:r>
              <a:rPr lang="en-US" altLang="zh-CN" sz="1400" dirty="0">
                <a:cs typeface="+mn-ea"/>
                <a:sym typeface="+mn-lt"/>
              </a:rPr>
              <a:t> in order </a:t>
            </a:r>
            <a:r>
              <a:rPr lang="en-US" altLang="zh-CN" sz="1400" dirty="0">
                <a:solidFill>
                  <a:srgbClr val="FF0000"/>
                </a:solidFill>
                <a:cs typeface="+mn-ea"/>
                <a:sym typeface="+mn-lt"/>
              </a:rPr>
              <a:t>to </a:t>
            </a:r>
            <a:r>
              <a:rPr lang="en-US" altLang="zh-CN" sz="1400" dirty="0" smtClean="0">
                <a:solidFill>
                  <a:srgbClr val="FF0000"/>
                </a:solidFill>
                <a:cs typeface="+mn-ea"/>
                <a:sym typeface="+mn-lt"/>
              </a:rPr>
              <a:t>localize and </a:t>
            </a:r>
            <a:r>
              <a:rPr lang="en-US" altLang="zh-CN" sz="1400" dirty="0">
                <a:solidFill>
                  <a:srgbClr val="FF0000"/>
                </a:solidFill>
                <a:cs typeface="+mn-ea"/>
                <a:sym typeface="+mn-lt"/>
              </a:rPr>
              <a:t>segment objects</a:t>
            </a:r>
            <a:r>
              <a:rPr lang="en-US" altLang="zh-CN" sz="1400" dirty="0">
                <a:cs typeface="+mn-ea"/>
                <a:sym typeface="+mn-lt"/>
              </a:rPr>
              <a:t>.</a:t>
            </a:r>
          </a:p>
        </p:txBody>
      </p:sp>
      <p:sp>
        <p:nvSpPr>
          <p:cNvPr id="20" name="矩形 19"/>
          <p:cNvSpPr/>
          <p:nvPr/>
        </p:nvSpPr>
        <p:spPr>
          <a:xfrm>
            <a:off x="3880186" y="3569599"/>
            <a:ext cx="7194214" cy="1212640"/>
          </a:xfrm>
          <a:prstGeom prst="rect">
            <a:avLst/>
          </a:prstGeom>
        </p:spPr>
        <p:txBody>
          <a:bodyPr wrap="square">
            <a:spAutoFit/>
          </a:bodyPr>
          <a:lstStyle/>
          <a:p>
            <a:pPr defTabSz="609585">
              <a:lnSpc>
                <a:spcPct val="130000"/>
              </a:lnSpc>
            </a:pPr>
            <a:r>
              <a:rPr lang="en-US" altLang="zh-CN" sz="1400" dirty="0">
                <a:cs typeface="+mn-ea"/>
                <a:sym typeface="+mn-lt"/>
              </a:rPr>
              <a:t>The second is a paradigm for </a:t>
            </a:r>
            <a:r>
              <a:rPr lang="en-US" altLang="zh-CN" sz="1400" dirty="0" smtClean="0">
                <a:solidFill>
                  <a:srgbClr val="FF0000"/>
                </a:solidFill>
                <a:cs typeface="+mn-ea"/>
                <a:sym typeface="+mn-lt"/>
              </a:rPr>
              <a:t>training large </a:t>
            </a:r>
            <a:r>
              <a:rPr lang="en-US" altLang="zh-CN" sz="1400" dirty="0">
                <a:solidFill>
                  <a:srgbClr val="FF0000"/>
                </a:solidFill>
                <a:cs typeface="+mn-ea"/>
                <a:sym typeface="+mn-lt"/>
              </a:rPr>
              <a:t>CNNs when labeled training data is scarce</a:t>
            </a:r>
            <a:r>
              <a:rPr lang="en-US" altLang="zh-CN" sz="1400" dirty="0">
                <a:cs typeface="+mn-ea"/>
                <a:sym typeface="+mn-lt"/>
              </a:rPr>
              <a:t>. </a:t>
            </a:r>
            <a:r>
              <a:rPr lang="en-US" altLang="zh-CN" sz="1400" dirty="0" smtClean="0">
                <a:cs typeface="+mn-ea"/>
                <a:sym typeface="+mn-lt"/>
              </a:rPr>
              <a:t>We show </a:t>
            </a:r>
            <a:r>
              <a:rPr lang="en-US" altLang="zh-CN" sz="1400" dirty="0">
                <a:cs typeface="+mn-ea"/>
                <a:sym typeface="+mn-lt"/>
              </a:rPr>
              <a:t>that it </a:t>
            </a:r>
            <a:r>
              <a:rPr lang="en-US" altLang="zh-CN" sz="1400" dirty="0">
                <a:solidFill>
                  <a:srgbClr val="FF0000"/>
                </a:solidFill>
                <a:cs typeface="+mn-ea"/>
                <a:sym typeface="+mn-lt"/>
              </a:rPr>
              <a:t>is highly effective to pre-train the </a:t>
            </a:r>
            <a:r>
              <a:rPr lang="en-US" altLang="zh-CN" sz="1400" dirty="0" smtClean="0">
                <a:solidFill>
                  <a:srgbClr val="FF0000"/>
                </a:solidFill>
                <a:cs typeface="+mn-ea"/>
                <a:sym typeface="+mn-lt"/>
              </a:rPr>
              <a:t>network</a:t>
            </a:r>
            <a:r>
              <a:rPr lang="en-US" altLang="zh-CN" sz="1400" dirty="0" smtClean="0">
                <a:cs typeface="+mn-ea"/>
                <a:sym typeface="+mn-lt"/>
              </a:rPr>
              <a:t>— with </a:t>
            </a:r>
            <a:r>
              <a:rPr lang="en-US" altLang="zh-CN" sz="1400" dirty="0">
                <a:solidFill>
                  <a:srgbClr val="FF0000"/>
                </a:solidFill>
                <a:cs typeface="+mn-ea"/>
                <a:sym typeface="+mn-lt"/>
              </a:rPr>
              <a:t>supervision</a:t>
            </a:r>
            <a:r>
              <a:rPr lang="en-US" altLang="zh-CN" sz="1400" dirty="0">
                <a:cs typeface="+mn-ea"/>
                <a:sym typeface="+mn-lt"/>
              </a:rPr>
              <a:t>—for </a:t>
            </a:r>
            <a:r>
              <a:rPr lang="en-US" altLang="zh-CN" sz="1400" dirty="0">
                <a:solidFill>
                  <a:srgbClr val="FF0000"/>
                </a:solidFill>
                <a:cs typeface="+mn-ea"/>
                <a:sym typeface="+mn-lt"/>
              </a:rPr>
              <a:t>a auxiliary task </a:t>
            </a:r>
            <a:r>
              <a:rPr lang="en-US" altLang="zh-CN" sz="1400" dirty="0">
                <a:cs typeface="+mn-ea"/>
                <a:sym typeface="+mn-lt"/>
              </a:rPr>
              <a:t>with abundant </a:t>
            </a:r>
            <a:r>
              <a:rPr lang="en-US" altLang="zh-CN" sz="1400" dirty="0" smtClean="0">
                <a:cs typeface="+mn-ea"/>
                <a:sym typeface="+mn-lt"/>
              </a:rPr>
              <a:t>data (image </a:t>
            </a:r>
            <a:r>
              <a:rPr lang="en-US" altLang="zh-CN" sz="1400" dirty="0">
                <a:cs typeface="+mn-ea"/>
                <a:sym typeface="+mn-lt"/>
              </a:rPr>
              <a:t>classification) and then to fine-tune the network </a:t>
            </a:r>
            <a:r>
              <a:rPr lang="en-US" altLang="zh-CN" sz="1400" dirty="0" smtClean="0">
                <a:cs typeface="+mn-ea"/>
                <a:sym typeface="+mn-lt"/>
              </a:rPr>
              <a:t>for the </a:t>
            </a:r>
            <a:r>
              <a:rPr lang="en-US" altLang="zh-CN" sz="1400" dirty="0">
                <a:cs typeface="+mn-ea"/>
                <a:sym typeface="+mn-lt"/>
              </a:rPr>
              <a:t>target task where data is </a:t>
            </a:r>
            <a:r>
              <a:rPr lang="en-US" altLang="zh-CN" sz="1400" dirty="0">
                <a:solidFill>
                  <a:srgbClr val="FF0000"/>
                </a:solidFill>
                <a:cs typeface="+mn-ea"/>
                <a:sym typeface="+mn-lt"/>
              </a:rPr>
              <a:t>scarce</a:t>
            </a:r>
            <a:r>
              <a:rPr lang="en-US" altLang="zh-CN" sz="1400" dirty="0">
                <a:cs typeface="+mn-ea"/>
                <a:sym typeface="+mn-lt"/>
              </a:rPr>
              <a:t> (</a:t>
            </a:r>
            <a:r>
              <a:rPr lang="en-US" altLang="zh-CN" sz="1400" dirty="0" smtClean="0">
                <a:cs typeface="+mn-ea"/>
                <a:sym typeface="+mn-lt"/>
              </a:rPr>
              <a:t>detection</a:t>
            </a:r>
            <a:r>
              <a:rPr lang="zh-CN" altLang="en-US" sz="1400" dirty="0" smtClean="0">
                <a:cs typeface="+mn-ea"/>
                <a:sym typeface="+mn-lt"/>
              </a:rPr>
              <a:t>）</a:t>
            </a:r>
            <a:endParaRPr lang="en-US" altLang="zh-CN" sz="1400" dirty="0">
              <a:cs typeface="+mn-ea"/>
              <a:sym typeface="+mn-lt"/>
            </a:endParaRPr>
          </a:p>
        </p:txBody>
      </p:sp>
      <p:sp>
        <p:nvSpPr>
          <p:cNvPr id="21" name="矩形 20"/>
          <p:cNvSpPr/>
          <p:nvPr/>
        </p:nvSpPr>
        <p:spPr>
          <a:xfrm>
            <a:off x="1243578" y="5055317"/>
            <a:ext cx="9337335" cy="932563"/>
          </a:xfrm>
          <a:prstGeom prst="rect">
            <a:avLst/>
          </a:prstGeom>
        </p:spPr>
        <p:txBody>
          <a:bodyPr wrap="square">
            <a:spAutoFit/>
          </a:bodyPr>
          <a:lstStyle/>
          <a:p>
            <a:pPr defTabSz="609585">
              <a:lnSpc>
                <a:spcPct val="130000"/>
              </a:lnSpc>
            </a:pPr>
            <a:r>
              <a:rPr lang="en-US" altLang="zh-CN" sz="1400" dirty="0">
                <a:cs typeface="+mn-ea"/>
                <a:sym typeface="+mn-lt"/>
              </a:rPr>
              <a:t>We conclude by noting that it is significant that </a:t>
            </a:r>
            <a:r>
              <a:rPr lang="en-US" altLang="zh-CN" sz="1400" dirty="0" smtClean="0">
                <a:cs typeface="+mn-ea"/>
                <a:sym typeface="+mn-lt"/>
              </a:rPr>
              <a:t>we achieved </a:t>
            </a:r>
            <a:r>
              <a:rPr lang="en-US" altLang="zh-CN" sz="1400" dirty="0">
                <a:cs typeface="+mn-ea"/>
                <a:sym typeface="+mn-lt"/>
              </a:rPr>
              <a:t>these results by using a </a:t>
            </a:r>
            <a:r>
              <a:rPr lang="en-US" altLang="zh-CN" sz="1400" dirty="0">
                <a:solidFill>
                  <a:srgbClr val="FF0000"/>
                </a:solidFill>
                <a:cs typeface="+mn-ea"/>
                <a:sym typeface="+mn-lt"/>
              </a:rPr>
              <a:t>combination of </a:t>
            </a:r>
            <a:r>
              <a:rPr lang="en-US" altLang="zh-CN" sz="1400" dirty="0" smtClean="0">
                <a:solidFill>
                  <a:srgbClr val="FF0000"/>
                </a:solidFill>
                <a:cs typeface="+mn-ea"/>
                <a:sym typeface="+mn-lt"/>
              </a:rPr>
              <a:t>classical tools </a:t>
            </a:r>
            <a:r>
              <a:rPr lang="en-US" altLang="zh-CN" sz="1400" dirty="0">
                <a:cs typeface="+mn-ea"/>
                <a:sym typeface="+mn-lt"/>
              </a:rPr>
              <a:t>from </a:t>
            </a:r>
            <a:r>
              <a:rPr lang="en-US" altLang="zh-CN" sz="1400" dirty="0">
                <a:solidFill>
                  <a:srgbClr val="FF0000"/>
                </a:solidFill>
                <a:cs typeface="+mn-ea"/>
                <a:sym typeface="+mn-lt"/>
              </a:rPr>
              <a:t>computer vision </a:t>
            </a:r>
            <a:r>
              <a:rPr lang="en-US" altLang="zh-CN" sz="1400" dirty="0">
                <a:cs typeface="+mn-ea"/>
                <a:sym typeface="+mn-lt"/>
              </a:rPr>
              <a:t>and </a:t>
            </a:r>
            <a:r>
              <a:rPr lang="en-US" altLang="zh-CN" sz="1400" dirty="0">
                <a:solidFill>
                  <a:srgbClr val="FF0000"/>
                </a:solidFill>
                <a:cs typeface="+mn-ea"/>
                <a:sym typeface="+mn-lt"/>
              </a:rPr>
              <a:t>deep learning </a:t>
            </a:r>
            <a:r>
              <a:rPr lang="en-US" altLang="zh-CN" sz="1400" dirty="0">
                <a:cs typeface="+mn-ea"/>
                <a:sym typeface="+mn-lt"/>
              </a:rPr>
              <a:t>(</a:t>
            </a:r>
            <a:r>
              <a:rPr lang="en-US" altLang="zh-CN" sz="1400" dirty="0" smtClean="0">
                <a:cs typeface="+mn-ea"/>
                <a:sym typeface="+mn-lt"/>
              </a:rPr>
              <a:t>bottom up </a:t>
            </a:r>
            <a:r>
              <a:rPr lang="en-US" altLang="zh-CN" sz="1400" dirty="0" smtClean="0">
                <a:solidFill>
                  <a:srgbClr val="FF0000"/>
                </a:solidFill>
                <a:cs typeface="+mn-ea"/>
                <a:sym typeface="+mn-lt"/>
              </a:rPr>
              <a:t>region </a:t>
            </a:r>
            <a:r>
              <a:rPr lang="en-US" altLang="zh-CN" sz="1400" dirty="0">
                <a:solidFill>
                  <a:srgbClr val="FF0000"/>
                </a:solidFill>
                <a:cs typeface="+mn-ea"/>
                <a:sym typeface="+mn-lt"/>
              </a:rPr>
              <a:t>proposals </a:t>
            </a:r>
            <a:r>
              <a:rPr lang="en-US" altLang="zh-CN" sz="1400" dirty="0">
                <a:cs typeface="+mn-ea"/>
                <a:sym typeface="+mn-lt"/>
              </a:rPr>
              <a:t>and convolutional neural networks).</a:t>
            </a:r>
          </a:p>
        </p:txBody>
      </p:sp>
    </p:spTree>
    <p:extLst>
      <p:ext uri="{BB962C8B-B14F-4D97-AF65-F5344CB8AC3E}">
        <p14:creationId xmlns:p14="http://schemas.microsoft.com/office/powerpoint/2010/main" val="108130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27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en-US" altLang="zh-CN" dirty="0">
                <a:cs typeface="+mn-ea"/>
                <a:sym typeface="+mn-lt"/>
              </a:rPr>
              <a:t>Introduction</a:t>
            </a:r>
            <a:endParaRPr lang="zh-CN" altLang="en-US"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
        <p:nvSpPr>
          <p:cNvPr id="25" name="矩形 24"/>
          <p:cNvSpPr/>
          <p:nvPr/>
        </p:nvSpPr>
        <p:spPr>
          <a:xfrm>
            <a:off x="1616528" y="1220438"/>
            <a:ext cx="9138558" cy="652486"/>
          </a:xfrm>
          <a:prstGeom prst="rect">
            <a:avLst/>
          </a:prstGeom>
        </p:spPr>
        <p:txBody>
          <a:bodyPr wrap="square">
            <a:spAutoFit/>
          </a:bodyPr>
          <a:lstStyle/>
          <a:p>
            <a:pPr defTabSz="609585">
              <a:lnSpc>
                <a:spcPct val="130000"/>
              </a:lnSpc>
            </a:pPr>
            <a:r>
              <a:rPr lang="en-US" altLang="zh-CN" sz="1400" dirty="0" smtClean="0">
                <a:cs typeface="+mn-ea"/>
                <a:sym typeface="+mn-lt"/>
              </a:rPr>
              <a:t>Last </a:t>
            </a:r>
            <a:r>
              <a:rPr lang="en-US" altLang="zh-CN" sz="1400" dirty="0">
                <a:cs typeface="+mn-ea"/>
                <a:sym typeface="+mn-lt"/>
              </a:rPr>
              <a:t>decade of progress on </a:t>
            </a:r>
            <a:r>
              <a:rPr lang="en-US" altLang="zh-CN" sz="1400" dirty="0" smtClean="0">
                <a:solidFill>
                  <a:srgbClr val="FF0000"/>
                </a:solidFill>
                <a:cs typeface="+mn-ea"/>
                <a:sym typeface="+mn-lt"/>
              </a:rPr>
              <a:t>various visual </a:t>
            </a:r>
            <a:r>
              <a:rPr lang="en-US" altLang="zh-CN" sz="1400" dirty="0">
                <a:solidFill>
                  <a:srgbClr val="FF0000"/>
                </a:solidFill>
                <a:cs typeface="+mn-ea"/>
                <a:sym typeface="+mn-lt"/>
              </a:rPr>
              <a:t>recognition tasks </a:t>
            </a:r>
            <a:r>
              <a:rPr lang="en-US" altLang="zh-CN" sz="1400" dirty="0">
                <a:cs typeface="+mn-ea"/>
                <a:sym typeface="+mn-lt"/>
              </a:rPr>
              <a:t>has been based considerably on </a:t>
            </a:r>
            <a:r>
              <a:rPr lang="en-US" altLang="zh-CN" sz="1400" dirty="0" smtClean="0">
                <a:cs typeface="+mn-ea"/>
                <a:sym typeface="+mn-lt"/>
              </a:rPr>
              <a:t>the use </a:t>
            </a:r>
            <a:r>
              <a:rPr lang="en-US" altLang="zh-CN" sz="1400" dirty="0">
                <a:cs typeface="+mn-ea"/>
                <a:sym typeface="+mn-lt"/>
              </a:rPr>
              <a:t>of </a:t>
            </a:r>
            <a:r>
              <a:rPr lang="en-US" altLang="zh-CN" sz="1400" dirty="0">
                <a:solidFill>
                  <a:srgbClr val="FF0000"/>
                </a:solidFill>
                <a:cs typeface="+mn-ea"/>
                <a:sym typeface="+mn-lt"/>
              </a:rPr>
              <a:t>SIFT</a:t>
            </a:r>
            <a:r>
              <a:rPr lang="en-US" altLang="zh-CN" sz="1400" dirty="0">
                <a:cs typeface="+mn-ea"/>
                <a:sym typeface="+mn-lt"/>
              </a:rPr>
              <a:t> </a:t>
            </a:r>
            <a:r>
              <a:rPr lang="en-US" altLang="zh-CN" sz="1400" dirty="0" smtClean="0">
                <a:solidFill>
                  <a:srgbClr val="FF0000"/>
                </a:solidFill>
                <a:cs typeface="+mn-ea"/>
                <a:sym typeface="+mn-lt"/>
              </a:rPr>
              <a:t> </a:t>
            </a:r>
            <a:r>
              <a:rPr lang="en-US" altLang="zh-CN" sz="1400" dirty="0">
                <a:cs typeface="+mn-ea"/>
                <a:sym typeface="+mn-lt"/>
              </a:rPr>
              <a:t>and </a:t>
            </a:r>
            <a:r>
              <a:rPr lang="en-US" altLang="zh-CN" sz="1400" dirty="0">
                <a:solidFill>
                  <a:srgbClr val="FF0000"/>
                </a:solidFill>
                <a:cs typeface="+mn-ea"/>
                <a:sym typeface="+mn-lt"/>
              </a:rPr>
              <a:t>HOG</a:t>
            </a:r>
            <a:endParaRPr lang="zh-CN" altLang="en-US" sz="1400" dirty="0">
              <a:solidFill>
                <a:srgbClr val="FF0000"/>
              </a:solidFill>
              <a:cs typeface="+mn-ea"/>
              <a:sym typeface="+mn-lt"/>
            </a:endParaRPr>
          </a:p>
        </p:txBody>
      </p:sp>
      <p:sp>
        <p:nvSpPr>
          <p:cNvPr id="30" name="矩形 29"/>
          <p:cNvSpPr/>
          <p:nvPr/>
        </p:nvSpPr>
        <p:spPr>
          <a:xfrm>
            <a:off x="4268115" y="1527681"/>
            <a:ext cx="3115129" cy="372410"/>
          </a:xfrm>
          <a:prstGeom prst="rect">
            <a:avLst/>
          </a:prstGeom>
        </p:spPr>
        <p:txBody>
          <a:bodyPr wrap="square">
            <a:spAutoFit/>
          </a:bodyPr>
          <a:lstStyle/>
          <a:p>
            <a:pPr defTabSz="609585">
              <a:lnSpc>
                <a:spcPct val="130000"/>
              </a:lnSpc>
            </a:pPr>
            <a:r>
              <a:rPr lang="en-US" altLang="zh-CN" sz="1400" dirty="0">
                <a:cs typeface="+mn-ea"/>
                <a:sym typeface="+mn-lt"/>
              </a:rPr>
              <a:t>blockwise orientation histograms</a:t>
            </a:r>
            <a:endParaRPr lang="zh-CN" altLang="en-US" sz="1400" dirty="0">
              <a:solidFill>
                <a:srgbClr val="FF0000"/>
              </a:solidFill>
              <a:cs typeface="+mn-ea"/>
              <a:sym typeface="+mn-lt"/>
            </a:endParaRPr>
          </a:p>
        </p:txBody>
      </p:sp>
      <p:sp>
        <p:nvSpPr>
          <p:cNvPr id="4" name="矩形 3"/>
          <p:cNvSpPr/>
          <p:nvPr/>
        </p:nvSpPr>
        <p:spPr>
          <a:xfrm>
            <a:off x="1616529" y="1487775"/>
            <a:ext cx="1416958" cy="385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右箭头 30"/>
          <p:cNvSpPr/>
          <p:nvPr/>
        </p:nvSpPr>
        <p:spPr>
          <a:xfrm>
            <a:off x="3252717" y="1587362"/>
            <a:ext cx="936774" cy="3048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1616529" y="2989207"/>
            <a:ext cx="647700" cy="372410"/>
          </a:xfrm>
          <a:prstGeom prst="rect">
            <a:avLst/>
          </a:prstGeom>
        </p:spPr>
        <p:txBody>
          <a:bodyPr wrap="square">
            <a:spAutoFit/>
          </a:bodyPr>
          <a:lstStyle/>
          <a:p>
            <a:pPr defTabSz="609585">
              <a:lnSpc>
                <a:spcPct val="130000"/>
              </a:lnSpc>
            </a:pPr>
            <a:r>
              <a:rPr lang="en-US" altLang="zh-CN" sz="1400" dirty="0">
                <a:cs typeface="+mn-ea"/>
                <a:sym typeface="+mn-lt"/>
              </a:rPr>
              <a:t>CNN</a:t>
            </a:r>
            <a:endParaRPr lang="zh-CN" altLang="en-US" sz="1400" dirty="0">
              <a:solidFill>
                <a:srgbClr val="FF0000"/>
              </a:solidFill>
              <a:cs typeface="+mn-ea"/>
              <a:sym typeface="+mn-lt"/>
            </a:endParaRPr>
          </a:p>
        </p:txBody>
      </p:sp>
      <p:sp>
        <p:nvSpPr>
          <p:cNvPr id="33" name="左大括号 32"/>
          <p:cNvSpPr/>
          <p:nvPr/>
        </p:nvSpPr>
        <p:spPr>
          <a:xfrm>
            <a:off x="2517009" y="2184514"/>
            <a:ext cx="45719" cy="19817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2692700" y="2138981"/>
            <a:ext cx="3115129" cy="372410"/>
          </a:xfrm>
          <a:prstGeom prst="rect">
            <a:avLst/>
          </a:prstGeom>
        </p:spPr>
        <p:txBody>
          <a:bodyPr wrap="square">
            <a:spAutoFit/>
          </a:bodyPr>
          <a:lstStyle/>
          <a:p>
            <a:pPr defTabSz="609585">
              <a:lnSpc>
                <a:spcPct val="130000"/>
              </a:lnSpc>
            </a:pPr>
            <a:r>
              <a:rPr lang="en-US" altLang="zh-CN" sz="1400" dirty="0">
                <a:cs typeface="+mn-ea"/>
                <a:sym typeface="+mn-lt"/>
              </a:rPr>
              <a:t>saw </a:t>
            </a:r>
            <a:r>
              <a:rPr lang="en-US" altLang="zh-CN" sz="1400" dirty="0">
                <a:solidFill>
                  <a:srgbClr val="FF0000"/>
                </a:solidFill>
                <a:cs typeface="+mn-ea"/>
                <a:sym typeface="+mn-lt"/>
              </a:rPr>
              <a:t>heavy use </a:t>
            </a:r>
            <a:r>
              <a:rPr lang="en-US" altLang="zh-CN" sz="1400" dirty="0">
                <a:cs typeface="+mn-ea"/>
                <a:sym typeface="+mn-lt"/>
              </a:rPr>
              <a:t>in the 1990s</a:t>
            </a:r>
            <a:endParaRPr lang="zh-CN" altLang="en-US" sz="1400" dirty="0">
              <a:solidFill>
                <a:srgbClr val="FF0000"/>
              </a:solidFill>
              <a:cs typeface="+mn-ea"/>
              <a:sym typeface="+mn-lt"/>
            </a:endParaRPr>
          </a:p>
        </p:txBody>
      </p:sp>
      <p:sp>
        <p:nvSpPr>
          <p:cNvPr id="35" name="矩形 34"/>
          <p:cNvSpPr/>
          <p:nvPr/>
        </p:nvSpPr>
        <p:spPr>
          <a:xfrm>
            <a:off x="2692699" y="2646997"/>
            <a:ext cx="5348215" cy="372410"/>
          </a:xfrm>
          <a:prstGeom prst="rect">
            <a:avLst/>
          </a:prstGeom>
        </p:spPr>
        <p:txBody>
          <a:bodyPr wrap="square">
            <a:spAutoFit/>
          </a:bodyPr>
          <a:lstStyle/>
          <a:p>
            <a:pPr defTabSz="609585">
              <a:lnSpc>
                <a:spcPct val="130000"/>
              </a:lnSpc>
            </a:pPr>
            <a:r>
              <a:rPr lang="en-US" altLang="zh-CN" sz="1400" dirty="0">
                <a:cs typeface="+mn-ea"/>
                <a:sym typeface="+mn-lt"/>
              </a:rPr>
              <a:t>fell out of fashion with the rise of </a:t>
            </a:r>
            <a:r>
              <a:rPr lang="en-US" altLang="zh-CN" sz="1400" dirty="0">
                <a:solidFill>
                  <a:srgbClr val="FF0000"/>
                </a:solidFill>
                <a:cs typeface="+mn-ea"/>
                <a:sym typeface="+mn-lt"/>
              </a:rPr>
              <a:t>support vector machines</a:t>
            </a:r>
            <a:r>
              <a:rPr lang="en-US" altLang="zh-CN" sz="1400" dirty="0">
                <a:cs typeface="+mn-ea"/>
                <a:sym typeface="+mn-lt"/>
              </a:rPr>
              <a:t>.</a:t>
            </a:r>
            <a:endParaRPr lang="zh-CN" altLang="en-US" sz="1400" dirty="0">
              <a:solidFill>
                <a:srgbClr val="FF0000"/>
              </a:solidFill>
              <a:cs typeface="+mn-ea"/>
              <a:sym typeface="+mn-lt"/>
            </a:endParaRPr>
          </a:p>
        </p:txBody>
      </p:sp>
      <p:sp>
        <p:nvSpPr>
          <p:cNvPr id="36" name="矩形 35"/>
          <p:cNvSpPr/>
          <p:nvPr/>
        </p:nvSpPr>
        <p:spPr>
          <a:xfrm>
            <a:off x="2692698" y="3185213"/>
            <a:ext cx="8396216" cy="652486"/>
          </a:xfrm>
          <a:prstGeom prst="rect">
            <a:avLst/>
          </a:prstGeom>
        </p:spPr>
        <p:txBody>
          <a:bodyPr wrap="square">
            <a:spAutoFit/>
          </a:bodyPr>
          <a:lstStyle/>
          <a:p>
            <a:pPr defTabSz="609585">
              <a:lnSpc>
                <a:spcPct val="130000"/>
              </a:lnSpc>
            </a:pPr>
            <a:r>
              <a:rPr lang="en-US" altLang="zh-CN" sz="1400" dirty="0" smtClean="0">
                <a:cs typeface="+mn-ea"/>
                <a:sym typeface="+mn-lt"/>
              </a:rPr>
              <a:t>Was </a:t>
            </a:r>
            <a:r>
              <a:rPr lang="en-US" altLang="zh-CN" sz="1400" dirty="0" smtClean="0">
                <a:solidFill>
                  <a:srgbClr val="FF0000"/>
                </a:solidFill>
                <a:cs typeface="+mn-ea"/>
                <a:sym typeface="+mn-lt"/>
              </a:rPr>
              <a:t>rekindled</a:t>
            </a:r>
            <a:r>
              <a:rPr lang="en-US" altLang="zh-CN" sz="1400" dirty="0" smtClean="0">
                <a:cs typeface="+mn-ea"/>
                <a:sym typeface="+mn-lt"/>
              </a:rPr>
              <a:t> </a:t>
            </a:r>
            <a:r>
              <a:rPr lang="en-US" altLang="zh-CN" sz="1400" dirty="0">
                <a:cs typeface="+mn-ea"/>
                <a:sym typeface="+mn-lt"/>
              </a:rPr>
              <a:t>interest in </a:t>
            </a:r>
            <a:r>
              <a:rPr lang="en-US" altLang="zh-CN" sz="1400" dirty="0" smtClean="0">
                <a:cs typeface="+mn-ea"/>
                <a:sym typeface="+mn-lt"/>
              </a:rPr>
              <a:t>CNNs by </a:t>
            </a:r>
            <a:r>
              <a:rPr lang="en-US" altLang="zh-CN" sz="1400" dirty="0">
                <a:cs typeface="+mn-ea"/>
                <a:sym typeface="+mn-lt"/>
              </a:rPr>
              <a:t>showing substantially higher image </a:t>
            </a:r>
            <a:r>
              <a:rPr lang="en-US" altLang="zh-CN" sz="1400" dirty="0" smtClean="0">
                <a:cs typeface="+mn-ea"/>
                <a:sym typeface="+mn-lt"/>
              </a:rPr>
              <a:t>classification accuracy</a:t>
            </a:r>
            <a:endParaRPr lang="en-US" altLang="zh-CN" sz="1400" dirty="0">
              <a:cs typeface="+mn-ea"/>
              <a:sym typeface="+mn-lt"/>
            </a:endParaRPr>
          </a:p>
          <a:p>
            <a:pPr defTabSz="609585">
              <a:lnSpc>
                <a:spcPct val="130000"/>
              </a:lnSpc>
            </a:pPr>
            <a:r>
              <a:rPr lang="en-US" altLang="zh-CN" sz="1400" dirty="0">
                <a:cs typeface="+mn-ea"/>
                <a:sym typeface="+mn-lt"/>
              </a:rPr>
              <a:t>on the </a:t>
            </a:r>
            <a:r>
              <a:rPr lang="en-US" altLang="zh-CN" sz="1400" dirty="0" smtClean="0">
                <a:cs typeface="+mn-ea"/>
                <a:sym typeface="+mn-lt"/>
              </a:rPr>
              <a:t>ImageNet</a:t>
            </a:r>
            <a:endParaRPr lang="zh-CN" altLang="en-US" sz="1400" dirty="0">
              <a:solidFill>
                <a:srgbClr val="FF0000"/>
              </a:solidFill>
              <a:cs typeface="+mn-ea"/>
              <a:sym typeface="+mn-lt"/>
            </a:endParaRPr>
          </a:p>
        </p:txBody>
      </p:sp>
      <p:sp>
        <p:nvSpPr>
          <p:cNvPr id="37" name="矩形 36"/>
          <p:cNvSpPr/>
          <p:nvPr/>
        </p:nvSpPr>
        <p:spPr>
          <a:xfrm>
            <a:off x="2692700" y="3904117"/>
            <a:ext cx="8396216" cy="372410"/>
          </a:xfrm>
          <a:prstGeom prst="rect">
            <a:avLst/>
          </a:prstGeom>
        </p:spPr>
        <p:txBody>
          <a:bodyPr wrap="square">
            <a:spAutoFit/>
          </a:bodyPr>
          <a:lstStyle/>
          <a:p>
            <a:pPr defTabSz="609585">
              <a:lnSpc>
                <a:spcPct val="130000"/>
              </a:lnSpc>
            </a:pPr>
            <a:r>
              <a:rPr lang="en-US" altLang="zh-CN" sz="1400" dirty="0" smtClean="0">
                <a:solidFill>
                  <a:srgbClr val="FF0000"/>
                </a:solidFill>
                <a:cs typeface="+mn-ea"/>
                <a:sym typeface="+mn-lt"/>
              </a:rPr>
              <a:t>vigorously debated </a:t>
            </a:r>
            <a:r>
              <a:rPr lang="en-US" altLang="zh-CN" sz="1400" dirty="0">
                <a:cs typeface="+mn-ea"/>
                <a:sym typeface="+mn-lt"/>
              </a:rPr>
              <a:t>during the ILSVRC 2012 workshop</a:t>
            </a:r>
            <a:endParaRPr lang="zh-CN" altLang="en-US" sz="1400" dirty="0">
              <a:solidFill>
                <a:srgbClr val="FF0000"/>
              </a:solidFill>
              <a:cs typeface="+mn-ea"/>
              <a:sym typeface="+mn-lt"/>
            </a:endParaRPr>
          </a:p>
        </p:txBody>
      </p:sp>
      <p:sp>
        <p:nvSpPr>
          <p:cNvPr id="38" name="矩形 37"/>
          <p:cNvSpPr/>
          <p:nvPr/>
        </p:nvSpPr>
        <p:spPr>
          <a:xfrm>
            <a:off x="1574502" y="4511521"/>
            <a:ext cx="9180584" cy="652486"/>
          </a:xfrm>
          <a:prstGeom prst="rect">
            <a:avLst/>
          </a:prstGeom>
        </p:spPr>
        <p:txBody>
          <a:bodyPr wrap="square">
            <a:spAutoFit/>
          </a:bodyPr>
          <a:lstStyle/>
          <a:p>
            <a:pPr defTabSz="609585">
              <a:lnSpc>
                <a:spcPct val="130000"/>
              </a:lnSpc>
            </a:pPr>
            <a:r>
              <a:rPr lang="en-US" altLang="zh-CN" sz="1400" dirty="0" smtClean="0">
                <a:cs typeface="+mn-ea"/>
                <a:sym typeface="+mn-lt"/>
              </a:rPr>
              <a:t>To </a:t>
            </a:r>
            <a:r>
              <a:rPr lang="en-US" altLang="zh-CN" sz="1400" dirty="0">
                <a:cs typeface="+mn-ea"/>
                <a:sym typeface="+mn-lt"/>
              </a:rPr>
              <a:t>what extent </a:t>
            </a:r>
            <a:r>
              <a:rPr lang="en-US" altLang="zh-CN" sz="1400" dirty="0" smtClean="0">
                <a:cs typeface="+mn-ea"/>
                <a:sym typeface="+mn-lt"/>
              </a:rPr>
              <a:t>do the </a:t>
            </a:r>
            <a:r>
              <a:rPr lang="en-US" altLang="zh-CN" sz="1400" dirty="0">
                <a:cs typeface="+mn-ea"/>
                <a:sym typeface="+mn-lt"/>
              </a:rPr>
              <a:t>CNN classification results on ImageNet </a:t>
            </a:r>
            <a:r>
              <a:rPr lang="en-US" altLang="zh-CN" sz="1400" dirty="0">
                <a:solidFill>
                  <a:srgbClr val="FF0000"/>
                </a:solidFill>
                <a:cs typeface="+mn-ea"/>
                <a:sym typeface="+mn-lt"/>
              </a:rPr>
              <a:t>generalize</a:t>
            </a:r>
            <a:r>
              <a:rPr lang="en-US" altLang="zh-CN" sz="1400" dirty="0">
                <a:cs typeface="+mn-ea"/>
                <a:sym typeface="+mn-lt"/>
              </a:rPr>
              <a:t> </a:t>
            </a:r>
            <a:r>
              <a:rPr lang="en-US" altLang="zh-CN" sz="1400" dirty="0" smtClean="0">
                <a:cs typeface="+mn-ea"/>
                <a:sym typeface="+mn-lt"/>
              </a:rPr>
              <a:t>to </a:t>
            </a:r>
            <a:r>
              <a:rPr lang="en-US" altLang="zh-CN" sz="1400" dirty="0" smtClean="0">
                <a:solidFill>
                  <a:srgbClr val="FF0000"/>
                </a:solidFill>
                <a:cs typeface="+mn-ea"/>
                <a:sym typeface="+mn-lt"/>
              </a:rPr>
              <a:t>object </a:t>
            </a:r>
            <a:r>
              <a:rPr lang="en-US" altLang="zh-CN" sz="1400" dirty="0">
                <a:solidFill>
                  <a:srgbClr val="FF0000"/>
                </a:solidFill>
                <a:cs typeface="+mn-ea"/>
                <a:sym typeface="+mn-lt"/>
              </a:rPr>
              <a:t>detection results </a:t>
            </a:r>
            <a:r>
              <a:rPr lang="en-US" altLang="zh-CN" sz="1400" dirty="0">
                <a:cs typeface="+mn-ea"/>
                <a:sym typeface="+mn-lt"/>
              </a:rPr>
              <a:t>on the </a:t>
            </a:r>
            <a:r>
              <a:rPr lang="en-US" altLang="zh-CN" sz="1400" dirty="0">
                <a:solidFill>
                  <a:srgbClr val="FF0000"/>
                </a:solidFill>
                <a:cs typeface="+mn-ea"/>
                <a:sym typeface="+mn-lt"/>
              </a:rPr>
              <a:t>PASCAL VOC </a:t>
            </a:r>
            <a:r>
              <a:rPr lang="en-US" altLang="zh-CN" sz="1400" dirty="0" smtClean="0">
                <a:solidFill>
                  <a:srgbClr val="FF0000"/>
                </a:solidFill>
                <a:cs typeface="+mn-ea"/>
                <a:sym typeface="+mn-lt"/>
              </a:rPr>
              <a:t>Challenge</a:t>
            </a:r>
            <a:r>
              <a:rPr lang="en-US" altLang="zh-CN" sz="1400" dirty="0" smtClean="0">
                <a:cs typeface="+mn-ea"/>
                <a:sym typeface="+mn-lt"/>
              </a:rPr>
              <a:t>?</a:t>
            </a:r>
            <a:endParaRPr lang="zh-CN" altLang="en-US" sz="1400" dirty="0">
              <a:cs typeface="+mn-ea"/>
              <a:sym typeface="+mn-lt"/>
            </a:endParaRPr>
          </a:p>
        </p:txBody>
      </p:sp>
    </p:spTree>
    <p:extLst>
      <p:ext uri="{BB962C8B-B14F-4D97-AF65-F5344CB8AC3E}">
        <p14:creationId xmlns:p14="http://schemas.microsoft.com/office/powerpoint/2010/main" val="1224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en-US" altLang="zh-CN" dirty="0">
                <a:cs typeface="+mn-ea"/>
                <a:sym typeface="+mn-lt"/>
              </a:rPr>
              <a:t>Introduction</a:t>
            </a:r>
            <a:endParaRPr lang="zh-CN" altLang="en-US" dirty="0"/>
          </a:p>
        </p:txBody>
      </p:sp>
      <p:pic>
        <p:nvPicPr>
          <p:cNvPr id="5" name="图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732" y="6263609"/>
            <a:ext cx="1872360" cy="249648"/>
          </a:xfrm>
          <a:prstGeom prst="rect">
            <a:avLst/>
          </a:prstGeom>
        </p:spPr>
      </p:pic>
      <p:sp>
        <p:nvSpPr>
          <p:cNvPr id="25" name="矩形 24"/>
          <p:cNvSpPr/>
          <p:nvPr/>
        </p:nvSpPr>
        <p:spPr>
          <a:xfrm>
            <a:off x="2130724" y="1026785"/>
            <a:ext cx="1968502" cy="372410"/>
          </a:xfrm>
          <a:prstGeom prst="rect">
            <a:avLst/>
          </a:prstGeom>
        </p:spPr>
        <p:txBody>
          <a:bodyPr wrap="square">
            <a:spAutoFit/>
          </a:bodyPr>
          <a:lstStyle/>
          <a:p>
            <a:pPr defTabSz="609585">
              <a:lnSpc>
                <a:spcPct val="130000"/>
              </a:lnSpc>
            </a:pPr>
            <a:r>
              <a:rPr lang="en-US" altLang="zh-CN" sz="1400" dirty="0" smtClean="0">
                <a:cs typeface="+mn-ea"/>
                <a:sym typeface="+mn-lt"/>
              </a:rPr>
              <a:t>image </a:t>
            </a:r>
            <a:r>
              <a:rPr lang="en-US" altLang="zh-CN" sz="1400" dirty="0">
                <a:cs typeface="+mn-ea"/>
                <a:sym typeface="+mn-lt"/>
              </a:rPr>
              <a:t>classification </a:t>
            </a:r>
            <a:endParaRPr lang="zh-CN" altLang="en-US" sz="1400" dirty="0">
              <a:solidFill>
                <a:srgbClr val="FF0000"/>
              </a:solidFill>
              <a:cs typeface="+mn-ea"/>
              <a:sym typeface="+mn-lt"/>
            </a:endParaRPr>
          </a:p>
        </p:txBody>
      </p:sp>
      <p:sp>
        <p:nvSpPr>
          <p:cNvPr id="30" name="矩形 29"/>
          <p:cNvSpPr/>
          <p:nvPr/>
        </p:nvSpPr>
        <p:spPr>
          <a:xfrm>
            <a:off x="4708824" y="1017916"/>
            <a:ext cx="3115129" cy="342210"/>
          </a:xfrm>
          <a:prstGeom prst="rect">
            <a:avLst/>
          </a:prstGeom>
        </p:spPr>
        <p:txBody>
          <a:bodyPr wrap="square">
            <a:spAutoFit/>
          </a:bodyPr>
          <a:lstStyle/>
          <a:p>
            <a:pPr defTabSz="609585">
              <a:lnSpc>
                <a:spcPct val="130000"/>
              </a:lnSpc>
            </a:pPr>
            <a:r>
              <a:rPr lang="en-US" altLang="zh-CN" sz="1400" dirty="0">
                <a:cs typeface="+mn-ea"/>
                <a:sym typeface="+mn-lt"/>
              </a:rPr>
              <a:t>object detection</a:t>
            </a:r>
          </a:p>
        </p:txBody>
      </p:sp>
      <p:sp>
        <p:nvSpPr>
          <p:cNvPr id="6" name="十字形 5"/>
          <p:cNvSpPr/>
          <p:nvPr/>
        </p:nvSpPr>
        <p:spPr>
          <a:xfrm>
            <a:off x="4213829" y="1017916"/>
            <a:ext cx="360436" cy="381280"/>
          </a:xfrm>
          <a:prstGeom prst="plus">
            <a:avLst>
              <a:gd name="adj" fmla="val 389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 name="矩形 16"/>
          <p:cNvSpPr/>
          <p:nvPr/>
        </p:nvSpPr>
        <p:spPr>
          <a:xfrm>
            <a:off x="1333193" y="1026786"/>
            <a:ext cx="965505" cy="372410"/>
          </a:xfrm>
          <a:prstGeom prst="rect">
            <a:avLst/>
          </a:prstGeom>
        </p:spPr>
        <p:txBody>
          <a:bodyPr wrap="square">
            <a:spAutoFit/>
          </a:bodyPr>
          <a:lstStyle/>
          <a:p>
            <a:pPr defTabSz="609585">
              <a:lnSpc>
                <a:spcPct val="130000"/>
              </a:lnSpc>
            </a:pPr>
            <a:r>
              <a:rPr lang="en-US" altLang="zh-CN" sz="1400" dirty="0" smtClean="0">
                <a:cs typeface="+mn-ea"/>
                <a:sym typeface="+mn-lt"/>
              </a:rPr>
              <a:t>Answer:</a:t>
            </a:r>
            <a:endParaRPr lang="zh-CN" altLang="en-US" sz="1400" dirty="0">
              <a:solidFill>
                <a:srgbClr val="FF0000"/>
              </a:solidFill>
              <a:cs typeface="+mn-ea"/>
              <a:sym typeface="+mn-lt"/>
            </a:endParaRPr>
          </a:p>
        </p:txBody>
      </p:sp>
      <p:sp>
        <p:nvSpPr>
          <p:cNvPr id="18" name="矩形 17"/>
          <p:cNvSpPr/>
          <p:nvPr/>
        </p:nvSpPr>
        <p:spPr>
          <a:xfrm>
            <a:off x="1333193" y="1551248"/>
            <a:ext cx="8857496" cy="652486"/>
          </a:xfrm>
          <a:prstGeom prst="rect">
            <a:avLst/>
          </a:prstGeom>
        </p:spPr>
        <p:txBody>
          <a:bodyPr wrap="square">
            <a:spAutoFit/>
          </a:bodyPr>
          <a:lstStyle/>
          <a:p>
            <a:pPr defTabSz="609585">
              <a:lnSpc>
                <a:spcPct val="130000"/>
              </a:lnSpc>
            </a:pPr>
            <a:r>
              <a:rPr lang="en-US" altLang="zh-CN" sz="1400" dirty="0" smtClean="0">
                <a:cs typeface="+mn-ea"/>
                <a:sym typeface="+mn-lt"/>
              </a:rPr>
              <a:t>First </a:t>
            </a:r>
            <a:r>
              <a:rPr lang="en-US" altLang="zh-CN" sz="1400" dirty="0">
                <a:cs typeface="+mn-ea"/>
                <a:sym typeface="+mn-lt"/>
              </a:rPr>
              <a:t>to show that a CNN can lead </a:t>
            </a:r>
            <a:r>
              <a:rPr lang="en-US" altLang="zh-CN" sz="1400" dirty="0">
                <a:solidFill>
                  <a:srgbClr val="FF0000"/>
                </a:solidFill>
                <a:cs typeface="+mn-ea"/>
                <a:sym typeface="+mn-lt"/>
              </a:rPr>
              <a:t>to dramatically higher </a:t>
            </a:r>
            <a:r>
              <a:rPr lang="en-US" altLang="zh-CN" sz="1400" dirty="0" smtClean="0">
                <a:solidFill>
                  <a:srgbClr val="FF0000"/>
                </a:solidFill>
                <a:cs typeface="+mn-ea"/>
                <a:sym typeface="+mn-lt"/>
              </a:rPr>
              <a:t>object detection </a:t>
            </a:r>
            <a:r>
              <a:rPr lang="en-US" altLang="zh-CN" sz="1400" dirty="0">
                <a:solidFill>
                  <a:srgbClr val="FF0000"/>
                </a:solidFill>
                <a:cs typeface="+mn-ea"/>
                <a:sym typeface="+mn-lt"/>
              </a:rPr>
              <a:t>performance </a:t>
            </a:r>
            <a:r>
              <a:rPr lang="en-US" altLang="zh-CN" sz="1400" dirty="0">
                <a:cs typeface="+mn-ea"/>
                <a:sym typeface="+mn-lt"/>
              </a:rPr>
              <a:t>on PASCAL VOC</a:t>
            </a:r>
            <a:endParaRPr lang="zh-CN" altLang="en-US" sz="1400" dirty="0">
              <a:solidFill>
                <a:srgbClr val="FF0000"/>
              </a:solidFill>
              <a:cs typeface="+mn-ea"/>
              <a:sym typeface="+mn-lt"/>
            </a:endParaRPr>
          </a:p>
        </p:txBody>
      </p:sp>
      <p:sp>
        <p:nvSpPr>
          <p:cNvPr id="19" name="矩形 18"/>
          <p:cNvSpPr/>
          <p:nvPr/>
        </p:nvSpPr>
        <p:spPr>
          <a:xfrm>
            <a:off x="3053136" y="2379428"/>
            <a:ext cx="8857496" cy="372410"/>
          </a:xfrm>
          <a:prstGeom prst="rect">
            <a:avLst/>
          </a:prstGeom>
        </p:spPr>
        <p:txBody>
          <a:bodyPr wrap="square">
            <a:spAutoFit/>
          </a:bodyPr>
          <a:lstStyle/>
          <a:p>
            <a:pPr defTabSz="609585">
              <a:lnSpc>
                <a:spcPct val="130000"/>
              </a:lnSpc>
            </a:pPr>
            <a:r>
              <a:rPr lang="en-US" altLang="zh-CN" sz="1400" dirty="0" smtClean="0">
                <a:solidFill>
                  <a:srgbClr val="FF0000"/>
                </a:solidFill>
                <a:cs typeface="+mn-ea"/>
                <a:sym typeface="+mn-lt"/>
              </a:rPr>
              <a:t>localizing objects </a:t>
            </a:r>
            <a:r>
              <a:rPr lang="en-US" altLang="zh-CN" sz="1400" dirty="0" smtClean="0">
                <a:cs typeface="+mn-ea"/>
                <a:sym typeface="+mn-lt"/>
              </a:rPr>
              <a:t>with </a:t>
            </a:r>
            <a:r>
              <a:rPr lang="en-US" altLang="zh-CN" sz="1400" dirty="0">
                <a:cs typeface="+mn-ea"/>
                <a:sym typeface="+mn-lt"/>
              </a:rPr>
              <a:t>a </a:t>
            </a:r>
            <a:r>
              <a:rPr lang="en-US" altLang="zh-CN" sz="1400" dirty="0" smtClean="0">
                <a:cs typeface="+mn-ea"/>
                <a:sym typeface="+mn-lt"/>
              </a:rPr>
              <a:t>deep network</a:t>
            </a:r>
            <a:endParaRPr lang="zh-CN" altLang="en-US" sz="1400" dirty="0">
              <a:solidFill>
                <a:srgbClr val="FF0000"/>
              </a:solidFill>
              <a:cs typeface="+mn-ea"/>
              <a:sym typeface="+mn-lt"/>
            </a:endParaRPr>
          </a:p>
        </p:txBody>
      </p:sp>
      <p:sp>
        <p:nvSpPr>
          <p:cNvPr id="7" name="左大括号 6"/>
          <p:cNvSpPr/>
          <p:nvPr/>
        </p:nvSpPr>
        <p:spPr>
          <a:xfrm>
            <a:off x="2855532" y="2405232"/>
            <a:ext cx="166913" cy="926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3053136" y="3034258"/>
            <a:ext cx="8857496" cy="342210"/>
          </a:xfrm>
          <a:prstGeom prst="rect">
            <a:avLst/>
          </a:prstGeom>
        </p:spPr>
        <p:txBody>
          <a:bodyPr wrap="square">
            <a:spAutoFit/>
          </a:bodyPr>
          <a:lstStyle/>
          <a:p>
            <a:pPr defTabSz="609585">
              <a:lnSpc>
                <a:spcPct val="130000"/>
              </a:lnSpc>
            </a:pPr>
            <a:r>
              <a:rPr lang="en-US" altLang="zh-CN" sz="1400" dirty="0" smtClean="0">
                <a:cs typeface="+mn-ea"/>
                <a:sym typeface="+mn-lt"/>
              </a:rPr>
              <a:t> </a:t>
            </a:r>
            <a:r>
              <a:rPr lang="en-US" altLang="zh-CN" sz="1400" dirty="0">
                <a:cs typeface="+mn-ea"/>
                <a:sym typeface="+mn-lt"/>
              </a:rPr>
              <a:t>training a </a:t>
            </a:r>
            <a:r>
              <a:rPr lang="en-US" altLang="zh-CN" sz="1400" dirty="0">
                <a:solidFill>
                  <a:srgbClr val="FF0000"/>
                </a:solidFill>
                <a:cs typeface="+mn-ea"/>
                <a:sym typeface="+mn-lt"/>
              </a:rPr>
              <a:t>high-capacity </a:t>
            </a:r>
            <a:r>
              <a:rPr lang="en-US" altLang="zh-CN" sz="1400" dirty="0" smtClean="0">
                <a:solidFill>
                  <a:srgbClr val="FF0000"/>
                </a:solidFill>
                <a:cs typeface="+mn-ea"/>
                <a:sym typeface="+mn-lt"/>
              </a:rPr>
              <a:t>model </a:t>
            </a:r>
            <a:r>
              <a:rPr lang="en-US" altLang="zh-CN" sz="1400" dirty="0" smtClean="0">
                <a:cs typeface="+mn-ea"/>
                <a:sym typeface="+mn-lt"/>
              </a:rPr>
              <a:t>with </a:t>
            </a:r>
            <a:r>
              <a:rPr lang="en-US" altLang="zh-CN" sz="1400" dirty="0">
                <a:cs typeface="+mn-ea"/>
                <a:sym typeface="+mn-lt"/>
              </a:rPr>
              <a:t>only </a:t>
            </a:r>
            <a:r>
              <a:rPr lang="en-US" altLang="zh-CN" sz="1400" dirty="0">
                <a:solidFill>
                  <a:srgbClr val="FF0000"/>
                </a:solidFill>
                <a:cs typeface="+mn-ea"/>
                <a:sym typeface="+mn-lt"/>
              </a:rPr>
              <a:t>a small quantity of annotated detection data</a:t>
            </a:r>
          </a:p>
        </p:txBody>
      </p:sp>
      <p:sp>
        <p:nvSpPr>
          <p:cNvPr id="23" name="矩形 22"/>
          <p:cNvSpPr/>
          <p:nvPr/>
        </p:nvSpPr>
        <p:spPr>
          <a:xfrm>
            <a:off x="1333193" y="2559793"/>
            <a:ext cx="2413000" cy="622286"/>
          </a:xfrm>
          <a:prstGeom prst="rect">
            <a:avLst/>
          </a:prstGeom>
        </p:spPr>
        <p:txBody>
          <a:bodyPr wrap="square">
            <a:spAutoFit/>
          </a:bodyPr>
          <a:lstStyle/>
          <a:p>
            <a:pPr defTabSz="609585">
              <a:lnSpc>
                <a:spcPct val="130000"/>
              </a:lnSpc>
            </a:pPr>
            <a:r>
              <a:rPr lang="en-US" altLang="zh-CN" sz="1400" dirty="0">
                <a:cs typeface="+mn-ea"/>
                <a:sym typeface="+mn-lt"/>
              </a:rPr>
              <a:t>focused on </a:t>
            </a:r>
            <a:endParaRPr lang="en-US" altLang="zh-CN" sz="1400" dirty="0" smtClean="0">
              <a:cs typeface="+mn-ea"/>
              <a:sym typeface="+mn-lt"/>
            </a:endParaRPr>
          </a:p>
          <a:p>
            <a:pPr defTabSz="609585">
              <a:lnSpc>
                <a:spcPct val="130000"/>
              </a:lnSpc>
            </a:pPr>
            <a:r>
              <a:rPr lang="en-US" altLang="zh-CN" sz="1400" dirty="0" smtClean="0">
                <a:cs typeface="+mn-ea"/>
                <a:sym typeface="+mn-lt"/>
              </a:rPr>
              <a:t>two </a:t>
            </a:r>
            <a:r>
              <a:rPr lang="en-US" altLang="zh-CN" sz="1400" dirty="0">
                <a:cs typeface="+mn-ea"/>
                <a:sym typeface="+mn-lt"/>
              </a:rPr>
              <a:t>problems</a:t>
            </a:r>
            <a:endParaRPr lang="zh-CN" altLang="en-US" sz="1400" dirty="0">
              <a:solidFill>
                <a:srgbClr val="FF0000"/>
              </a:solidFill>
              <a:cs typeface="+mn-ea"/>
              <a:sym typeface="+mn-lt"/>
            </a:endParaRPr>
          </a:p>
        </p:txBody>
      </p:sp>
      <p:sp>
        <p:nvSpPr>
          <p:cNvPr id="24" name="矩形 23"/>
          <p:cNvSpPr/>
          <p:nvPr/>
        </p:nvSpPr>
        <p:spPr>
          <a:xfrm>
            <a:off x="1312027" y="3722497"/>
            <a:ext cx="1905153" cy="652486"/>
          </a:xfrm>
          <a:prstGeom prst="rect">
            <a:avLst/>
          </a:prstGeom>
        </p:spPr>
        <p:txBody>
          <a:bodyPr wrap="square">
            <a:spAutoFit/>
          </a:bodyPr>
          <a:lstStyle/>
          <a:p>
            <a:pPr defTabSz="609585">
              <a:lnSpc>
                <a:spcPct val="130000"/>
              </a:lnSpc>
            </a:pPr>
            <a:r>
              <a:rPr lang="en-US" altLang="zh-CN" sz="1400" dirty="0">
                <a:cs typeface="+mn-ea"/>
                <a:sym typeface="+mn-lt"/>
              </a:rPr>
              <a:t>“recognition using </a:t>
            </a:r>
            <a:endParaRPr lang="en-US" altLang="zh-CN" sz="1400" dirty="0" smtClean="0">
              <a:cs typeface="+mn-ea"/>
              <a:sym typeface="+mn-lt"/>
            </a:endParaRPr>
          </a:p>
          <a:p>
            <a:pPr defTabSz="609585">
              <a:lnSpc>
                <a:spcPct val="130000"/>
              </a:lnSpc>
            </a:pPr>
            <a:r>
              <a:rPr lang="en-US" altLang="zh-CN" sz="1400" dirty="0" smtClean="0">
                <a:cs typeface="+mn-ea"/>
                <a:sym typeface="+mn-lt"/>
              </a:rPr>
              <a:t>regions</a:t>
            </a:r>
            <a:r>
              <a:rPr lang="en-US" altLang="zh-CN" sz="1400" dirty="0">
                <a:cs typeface="+mn-ea"/>
                <a:sym typeface="+mn-lt"/>
              </a:rPr>
              <a:t>” paradigm</a:t>
            </a:r>
            <a:endParaRPr lang="en-US" altLang="zh-CN" sz="1400" dirty="0">
              <a:solidFill>
                <a:srgbClr val="FF0000"/>
              </a:solidFill>
              <a:cs typeface="+mn-ea"/>
              <a:sym typeface="+mn-lt"/>
            </a:endParaRPr>
          </a:p>
        </p:txBody>
      </p:sp>
      <p:sp>
        <p:nvSpPr>
          <p:cNvPr id="26" name="左大括号 25"/>
          <p:cNvSpPr/>
          <p:nvPr/>
        </p:nvSpPr>
        <p:spPr>
          <a:xfrm>
            <a:off x="3217180" y="3704005"/>
            <a:ext cx="151795" cy="7949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3503079" y="3658888"/>
            <a:ext cx="8857496" cy="342210"/>
          </a:xfrm>
          <a:prstGeom prst="rect">
            <a:avLst/>
          </a:prstGeom>
        </p:spPr>
        <p:txBody>
          <a:bodyPr wrap="square">
            <a:spAutoFit/>
          </a:bodyPr>
          <a:lstStyle/>
          <a:p>
            <a:pPr defTabSz="609585">
              <a:lnSpc>
                <a:spcPct val="130000"/>
              </a:lnSpc>
            </a:pPr>
            <a:r>
              <a:rPr lang="en-US" altLang="zh-CN" sz="1400" dirty="0">
                <a:cs typeface="+mn-ea"/>
                <a:sym typeface="+mn-lt"/>
              </a:rPr>
              <a:t>has been successful for </a:t>
            </a:r>
            <a:r>
              <a:rPr lang="en-US" altLang="zh-CN" sz="1400" dirty="0" smtClean="0">
                <a:solidFill>
                  <a:srgbClr val="FF0000"/>
                </a:solidFill>
                <a:cs typeface="+mn-ea"/>
                <a:sym typeface="+mn-lt"/>
              </a:rPr>
              <a:t>object </a:t>
            </a:r>
            <a:r>
              <a:rPr lang="en-US" altLang="zh-CN" sz="1400" dirty="0">
                <a:solidFill>
                  <a:srgbClr val="FF0000"/>
                </a:solidFill>
                <a:cs typeface="+mn-ea"/>
                <a:sym typeface="+mn-lt"/>
              </a:rPr>
              <a:t>detection</a:t>
            </a:r>
          </a:p>
        </p:txBody>
      </p:sp>
      <p:sp>
        <p:nvSpPr>
          <p:cNvPr id="28" name="矩形 27"/>
          <p:cNvSpPr/>
          <p:nvPr/>
        </p:nvSpPr>
        <p:spPr>
          <a:xfrm>
            <a:off x="3503079" y="4203878"/>
            <a:ext cx="8857496" cy="342210"/>
          </a:xfrm>
          <a:prstGeom prst="rect">
            <a:avLst/>
          </a:prstGeom>
        </p:spPr>
        <p:txBody>
          <a:bodyPr wrap="square">
            <a:spAutoFit/>
          </a:bodyPr>
          <a:lstStyle/>
          <a:p>
            <a:pPr defTabSz="609585">
              <a:lnSpc>
                <a:spcPct val="130000"/>
              </a:lnSpc>
            </a:pPr>
            <a:r>
              <a:rPr lang="en-US" altLang="zh-CN" sz="1400" dirty="0">
                <a:cs typeface="+mn-ea"/>
                <a:sym typeface="+mn-lt"/>
              </a:rPr>
              <a:t>semantic segmentation</a:t>
            </a:r>
            <a:endParaRPr lang="en-US" altLang="zh-CN" sz="1400" dirty="0">
              <a:solidFill>
                <a:srgbClr val="FF0000"/>
              </a:solidFill>
              <a:cs typeface="+mn-ea"/>
              <a:sym typeface="+mn-lt"/>
            </a:endParaRPr>
          </a:p>
        </p:txBody>
      </p:sp>
      <p:sp>
        <p:nvSpPr>
          <p:cNvPr id="29" name="矩形 28"/>
          <p:cNvSpPr/>
          <p:nvPr/>
        </p:nvSpPr>
        <p:spPr>
          <a:xfrm>
            <a:off x="1312028" y="5200695"/>
            <a:ext cx="1258662" cy="372410"/>
          </a:xfrm>
          <a:prstGeom prst="rect">
            <a:avLst/>
          </a:prstGeom>
        </p:spPr>
        <p:txBody>
          <a:bodyPr wrap="square">
            <a:spAutoFit/>
          </a:bodyPr>
          <a:lstStyle/>
          <a:p>
            <a:pPr defTabSz="609585">
              <a:lnSpc>
                <a:spcPct val="130000"/>
              </a:lnSpc>
            </a:pPr>
            <a:r>
              <a:rPr lang="en-US" altLang="zh-CN" sz="1400" dirty="0" smtClean="0">
                <a:cs typeface="+mn-ea"/>
                <a:sym typeface="+mn-lt"/>
              </a:rPr>
              <a:t>Our method</a:t>
            </a:r>
            <a:endParaRPr lang="en-US" altLang="zh-CN" sz="1400" dirty="0">
              <a:solidFill>
                <a:srgbClr val="FF0000"/>
              </a:solidFill>
              <a:cs typeface="+mn-ea"/>
              <a:sym typeface="+mn-lt"/>
            </a:endParaRPr>
          </a:p>
        </p:txBody>
      </p:sp>
      <p:sp>
        <p:nvSpPr>
          <p:cNvPr id="39" name="左大括号 38"/>
          <p:cNvSpPr/>
          <p:nvPr/>
        </p:nvSpPr>
        <p:spPr>
          <a:xfrm>
            <a:off x="2569633" y="4783993"/>
            <a:ext cx="151795" cy="12244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p:cNvSpPr/>
          <p:nvPr/>
        </p:nvSpPr>
        <p:spPr>
          <a:xfrm>
            <a:off x="2855532" y="4748868"/>
            <a:ext cx="8857496" cy="342210"/>
          </a:xfrm>
          <a:prstGeom prst="rect">
            <a:avLst/>
          </a:prstGeom>
        </p:spPr>
        <p:txBody>
          <a:bodyPr wrap="square">
            <a:spAutoFit/>
          </a:bodyPr>
          <a:lstStyle/>
          <a:p>
            <a:pPr defTabSz="609585">
              <a:lnSpc>
                <a:spcPct val="130000"/>
              </a:lnSpc>
            </a:pPr>
            <a:r>
              <a:rPr lang="en-US" altLang="zh-CN" sz="1400" dirty="0" smtClean="0">
                <a:cs typeface="+mn-ea"/>
                <a:sym typeface="+mn-lt"/>
              </a:rPr>
              <a:t>Generates around </a:t>
            </a:r>
            <a:r>
              <a:rPr lang="en-US" altLang="zh-CN" sz="1400" dirty="0">
                <a:cs typeface="+mn-ea"/>
                <a:sym typeface="+mn-lt"/>
              </a:rPr>
              <a:t>2000 category-independent </a:t>
            </a:r>
            <a:r>
              <a:rPr lang="en-US" altLang="zh-CN" sz="1400" dirty="0">
                <a:solidFill>
                  <a:srgbClr val="FF0000"/>
                </a:solidFill>
                <a:cs typeface="+mn-ea"/>
                <a:sym typeface="+mn-lt"/>
              </a:rPr>
              <a:t>region proposals </a:t>
            </a:r>
            <a:r>
              <a:rPr lang="en-US" altLang="zh-CN" sz="1400" dirty="0" smtClean="0">
                <a:cs typeface="+mn-ea"/>
                <a:sym typeface="+mn-lt"/>
              </a:rPr>
              <a:t>for the </a:t>
            </a:r>
            <a:r>
              <a:rPr lang="en-US" altLang="zh-CN" sz="1400" dirty="0">
                <a:cs typeface="+mn-ea"/>
                <a:sym typeface="+mn-lt"/>
              </a:rPr>
              <a:t>input image</a:t>
            </a:r>
            <a:endParaRPr lang="en-US" altLang="zh-CN" sz="1400" dirty="0">
              <a:solidFill>
                <a:srgbClr val="FF0000"/>
              </a:solidFill>
              <a:cs typeface="+mn-ea"/>
              <a:sym typeface="+mn-lt"/>
            </a:endParaRPr>
          </a:p>
        </p:txBody>
      </p:sp>
      <p:sp>
        <p:nvSpPr>
          <p:cNvPr id="41" name="矩形 40"/>
          <p:cNvSpPr/>
          <p:nvPr/>
        </p:nvSpPr>
        <p:spPr>
          <a:xfrm>
            <a:off x="2855532" y="5237629"/>
            <a:ext cx="8857496" cy="372410"/>
          </a:xfrm>
          <a:prstGeom prst="rect">
            <a:avLst/>
          </a:prstGeom>
        </p:spPr>
        <p:txBody>
          <a:bodyPr wrap="square">
            <a:spAutoFit/>
          </a:bodyPr>
          <a:lstStyle/>
          <a:p>
            <a:pPr defTabSz="609585">
              <a:lnSpc>
                <a:spcPct val="130000"/>
              </a:lnSpc>
            </a:pPr>
            <a:r>
              <a:rPr lang="en-US" altLang="zh-CN" sz="1400" dirty="0">
                <a:cs typeface="+mn-ea"/>
                <a:sym typeface="+mn-lt"/>
              </a:rPr>
              <a:t>extracts a </a:t>
            </a:r>
            <a:r>
              <a:rPr lang="en-US" altLang="zh-CN" sz="1400" dirty="0">
                <a:solidFill>
                  <a:srgbClr val="FF0000"/>
                </a:solidFill>
                <a:cs typeface="+mn-ea"/>
                <a:sym typeface="+mn-lt"/>
              </a:rPr>
              <a:t>fixed-length feature vector </a:t>
            </a:r>
            <a:r>
              <a:rPr lang="en-US" altLang="zh-CN" sz="1400" dirty="0" smtClean="0">
                <a:cs typeface="+mn-ea"/>
                <a:sym typeface="+mn-lt"/>
              </a:rPr>
              <a:t>from each </a:t>
            </a:r>
            <a:r>
              <a:rPr lang="en-US" altLang="zh-CN" sz="1400" dirty="0">
                <a:cs typeface="+mn-ea"/>
                <a:sym typeface="+mn-lt"/>
              </a:rPr>
              <a:t>proposal using a </a:t>
            </a:r>
            <a:r>
              <a:rPr lang="en-US" altLang="zh-CN" sz="1400" dirty="0" smtClean="0">
                <a:cs typeface="+mn-ea"/>
                <a:sym typeface="+mn-lt"/>
              </a:rPr>
              <a:t>CNN</a:t>
            </a:r>
            <a:endParaRPr lang="en-US" altLang="zh-CN" sz="1400" dirty="0">
              <a:solidFill>
                <a:srgbClr val="FF0000"/>
              </a:solidFill>
              <a:cs typeface="+mn-ea"/>
              <a:sym typeface="+mn-lt"/>
            </a:endParaRPr>
          </a:p>
        </p:txBody>
      </p:sp>
      <p:sp>
        <p:nvSpPr>
          <p:cNvPr id="42" name="矩形 41"/>
          <p:cNvSpPr/>
          <p:nvPr/>
        </p:nvSpPr>
        <p:spPr>
          <a:xfrm>
            <a:off x="2884407" y="5692102"/>
            <a:ext cx="8857496" cy="372410"/>
          </a:xfrm>
          <a:prstGeom prst="rect">
            <a:avLst/>
          </a:prstGeom>
        </p:spPr>
        <p:txBody>
          <a:bodyPr wrap="square">
            <a:spAutoFit/>
          </a:bodyPr>
          <a:lstStyle/>
          <a:p>
            <a:pPr defTabSz="609585">
              <a:lnSpc>
                <a:spcPct val="130000"/>
              </a:lnSpc>
            </a:pPr>
            <a:r>
              <a:rPr lang="en-US" altLang="zh-CN" sz="1400" dirty="0" smtClean="0">
                <a:cs typeface="+mn-ea"/>
                <a:sym typeface="+mn-lt"/>
              </a:rPr>
              <a:t>then </a:t>
            </a:r>
            <a:r>
              <a:rPr lang="en-US" altLang="zh-CN" sz="1400" dirty="0">
                <a:cs typeface="+mn-ea"/>
                <a:sym typeface="+mn-lt"/>
              </a:rPr>
              <a:t>classifies each region with </a:t>
            </a:r>
            <a:r>
              <a:rPr lang="en-US" altLang="zh-CN" sz="1400" dirty="0">
                <a:solidFill>
                  <a:srgbClr val="FF0000"/>
                </a:solidFill>
                <a:cs typeface="+mn-ea"/>
                <a:sym typeface="+mn-lt"/>
              </a:rPr>
              <a:t>category-specific</a:t>
            </a:r>
            <a:r>
              <a:rPr lang="en-US" altLang="zh-CN" sz="1400" dirty="0">
                <a:cs typeface="+mn-ea"/>
                <a:sym typeface="+mn-lt"/>
              </a:rPr>
              <a:t> linear SVMs</a:t>
            </a:r>
          </a:p>
        </p:txBody>
      </p:sp>
    </p:spTree>
    <p:extLst>
      <p:ext uri="{BB962C8B-B14F-4D97-AF65-F5344CB8AC3E}">
        <p14:creationId xmlns:p14="http://schemas.microsoft.com/office/powerpoint/2010/main" val="24656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en-US" altLang="zh-CN" dirty="0">
                <a:cs typeface="+mn-ea"/>
                <a:sym typeface="+mn-lt"/>
              </a:rPr>
              <a:t>Introduction</a:t>
            </a:r>
            <a:endParaRPr lang="zh-CN" altLang="en-US" dirty="0"/>
          </a:p>
        </p:txBody>
      </p:sp>
      <p:sp>
        <p:nvSpPr>
          <p:cNvPr id="25" name="矩形 24"/>
          <p:cNvSpPr/>
          <p:nvPr/>
        </p:nvSpPr>
        <p:spPr>
          <a:xfrm>
            <a:off x="533400" y="2242266"/>
            <a:ext cx="1968502" cy="342210"/>
          </a:xfrm>
          <a:prstGeom prst="rect">
            <a:avLst/>
          </a:prstGeom>
        </p:spPr>
        <p:txBody>
          <a:bodyPr wrap="square">
            <a:spAutoFit/>
          </a:bodyPr>
          <a:lstStyle/>
          <a:p>
            <a:pPr defTabSz="609585">
              <a:lnSpc>
                <a:spcPct val="130000"/>
              </a:lnSpc>
            </a:pPr>
            <a:r>
              <a:rPr lang="en-US" altLang="zh-CN" sz="1400" dirty="0" smtClean="0">
                <a:cs typeface="+mn-ea"/>
                <a:sym typeface="+mn-lt"/>
              </a:rPr>
              <a:t>Step of R-CNN </a:t>
            </a:r>
            <a:endParaRPr lang="zh-CN" altLang="en-US" sz="1400" dirty="0">
              <a:solidFill>
                <a:srgbClr val="FF0000"/>
              </a:solidFill>
              <a:cs typeface="+mn-ea"/>
              <a:sym typeface="+mn-lt"/>
            </a:endParaRPr>
          </a:p>
        </p:txBody>
      </p:sp>
      <p:pic>
        <p:nvPicPr>
          <p:cNvPr id="4" name="图片 3"/>
          <p:cNvPicPr>
            <a:picLocks noChangeAspect="1"/>
          </p:cNvPicPr>
          <p:nvPr/>
        </p:nvPicPr>
        <p:blipFill>
          <a:blip r:embed="rId3"/>
          <a:stretch>
            <a:fillRect/>
          </a:stretch>
        </p:blipFill>
        <p:spPr>
          <a:xfrm>
            <a:off x="2501902" y="951019"/>
            <a:ext cx="7205757" cy="2648523"/>
          </a:xfrm>
          <a:prstGeom prst="rect">
            <a:avLst/>
          </a:prstGeom>
        </p:spPr>
      </p:pic>
      <p:sp>
        <p:nvSpPr>
          <p:cNvPr id="31" name="矩形 30"/>
          <p:cNvSpPr/>
          <p:nvPr/>
        </p:nvSpPr>
        <p:spPr>
          <a:xfrm>
            <a:off x="3973287" y="4201695"/>
            <a:ext cx="1968502" cy="1492716"/>
          </a:xfrm>
          <a:prstGeom prst="rect">
            <a:avLst/>
          </a:prstGeom>
        </p:spPr>
        <p:txBody>
          <a:bodyPr wrap="square">
            <a:spAutoFit/>
          </a:bodyPr>
          <a:lstStyle/>
          <a:p>
            <a:pPr defTabSz="609585">
              <a:lnSpc>
                <a:spcPct val="130000"/>
              </a:lnSpc>
            </a:pPr>
            <a:r>
              <a:rPr lang="en-US" altLang="zh-CN" sz="1400" dirty="0">
                <a:cs typeface="+mn-ea"/>
                <a:sym typeface="+mn-lt"/>
              </a:rPr>
              <a:t>Generates around 2000 </a:t>
            </a:r>
            <a:r>
              <a:rPr lang="en-US" altLang="zh-CN" sz="1400" dirty="0">
                <a:solidFill>
                  <a:srgbClr val="FF0000"/>
                </a:solidFill>
                <a:cs typeface="+mn-ea"/>
                <a:sym typeface="+mn-lt"/>
              </a:rPr>
              <a:t>category-independent region proposals</a:t>
            </a:r>
            <a:r>
              <a:rPr lang="en-US" altLang="zh-CN" sz="1400" dirty="0">
                <a:cs typeface="+mn-ea"/>
                <a:sym typeface="+mn-lt"/>
              </a:rPr>
              <a:t> for the input image</a:t>
            </a:r>
          </a:p>
        </p:txBody>
      </p:sp>
      <p:sp>
        <p:nvSpPr>
          <p:cNvPr id="32" name="矩形 31"/>
          <p:cNvSpPr/>
          <p:nvPr/>
        </p:nvSpPr>
        <p:spPr>
          <a:xfrm>
            <a:off x="6160416" y="4201695"/>
            <a:ext cx="1968502" cy="1492716"/>
          </a:xfrm>
          <a:prstGeom prst="rect">
            <a:avLst/>
          </a:prstGeom>
        </p:spPr>
        <p:txBody>
          <a:bodyPr wrap="square">
            <a:spAutoFit/>
          </a:bodyPr>
          <a:lstStyle/>
          <a:p>
            <a:pPr defTabSz="609585">
              <a:lnSpc>
                <a:spcPct val="130000"/>
              </a:lnSpc>
            </a:pPr>
            <a:r>
              <a:rPr lang="en-US" altLang="zh-CN" sz="1400" dirty="0">
                <a:cs typeface="+mn-ea"/>
                <a:sym typeface="+mn-lt"/>
              </a:rPr>
              <a:t>extracts a </a:t>
            </a:r>
            <a:r>
              <a:rPr lang="en-US" altLang="zh-CN" sz="1400" dirty="0">
                <a:solidFill>
                  <a:srgbClr val="FF0000"/>
                </a:solidFill>
                <a:cs typeface="+mn-ea"/>
                <a:sym typeface="+mn-lt"/>
              </a:rPr>
              <a:t>fixed-length feature vector</a:t>
            </a:r>
            <a:r>
              <a:rPr lang="en-US" altLang="zh-CN" sz="1400" dirty="0">
                <a:cs typeface="+mn-ea"/>
                <a:sym typeface="+mn-lt"/>
              </a:rPr>
              <a:t> from each proposal using a CNN</a:t>
            </a:r>
          </a:p>
        </p:txBody>
      </p:sp>
      <p:sp>
        <p:nvSpPr>
          <p:cNvPr id="33" name="矩形 32"/>
          <p:cNvSpPr/>
          <p:nvPr/>
        </p:nvSpPr>
        <p:spPr>
          <a:xfrm>
            <a:off x="8347545" y="4219849"/>
            <a:ext cx="1968502" cy="1212640"/>
          </a:xfrm>
          <a:prstGeom prst="rect">
            <a:avLst/>
          </a:prstGeom>
        </p:spPr>
        <p:txBody>
          <a:bodyPr wrap="square">
            <a:spAutoFit/>
          </a:bodyPr>
          <a:lstStyle/>
          <a:p>
            <a:pPr defTabSz="609585">
              <a:lnSpc>
                <a:spcPct val="130000"/>
              </a:lnSpc>
            </a:pPr>
            <a:r>
              <a:rPr lang="en-US" altLang="zh-CN" sz="1400" dirty="0">
                <a:cs typeface="+mn-ea"/>
                <a:sym typeface="+mn-lt"/>
              </a:rPr>
              <a:t>then classifies each region with </a:t>
            </a:r>
            <a:r>
              <a:rPr lang="en-US" altLang="zh-CN" sz="1400" dirty="0">
                <a:solidFill>
                  <a:srgbClr val="FF0000"/>
                </a:solidFill>
                <a:cs typeface="+mn-ea"/>
                <a:sym typeface="+mn-lt"/>
              </a:rPr>
              <a:t>category-specific</a:t>
            </a:r>
            <a:r>
              <a:rPr lang="en-US" altLang="zh-CN" sz="1400" dirty="0">
                <a:cs typeface="+mn-ea"/>
                <a:sym typeface="+mn-lt"/>
              </a:rPr>
              <a:t> linear SVMs</a:t>
            </a:r>
          </a:p>
        </p:txBody>
      </p:sp>
      <p:sp>
        <p:nvSpPr>
          <p:cNvPr id="8" name="下箭头 7"/>
          <p:cNvSpPr/>
          <p:nvPr/>
        </p:nvSpPr>
        <p:spPr>
          <a:xfrm>
            <a:off x="4731657" y="3722723"/>
            <a:ext cx="246743" cy="47897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4" name="下箭头 33"/>
          <p:cNvSpPr/>
          <p:nvPr/>
        </p:nvSpPr>
        <p:spPr>
          <a:xfrm>
            <a:off x="6897924" y="3682100"/>
            <a:ext cx="246743" cy="47897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5" name="下箭头 34"/>
          <p:cNvSpPr/>
          <p:nvPr/>
        </p:nvSpPr>
        <p:spPr>
          <a:xfrm>
            <a:off x="8828343" y="3722723"/>
            <a:ext cx="246743" cy="47897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39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en-US" altLang="zh-CN" dirty="0">
                <a:cs typeface="+mn-ea"/>
                <a:sym typeface="+mn-lt"/>
              </a:rPr>
              <a:t>Introduction</a:t>
            </a:r>
            <a:endParaRPr lang="zh-CN" altLang="en-US" dirty="0"/>
          </a:p>
        </p:txBody>
      </p:sp>
      <p:sp>
        <p:nvSpPr>
          <p:cNvPr id="31" name="矩形 30"/>
          <p:cNvSpPr/>
          <p:nvPr/>
        </p:nvSpPr>
        <p:spPr>
          <a:xfrm>
            <a:off x="1346200" y="1146247"/>
            <a:ext cx="9205684" cy="652486"/>
          </a:xfrm>
          <a:prstGeom prst="rect">
            <a:avLst/>
          </a:prstGeom>
        </p:spPr>
        <p:txBody>
          <a:bodyPr wrap="square">
            <a:spAutoFit/>
          </a:bodyPr>
          <a:lstStyle/>
          <a:p>
            <a:pPr defTabSz="609585">
              <a:lnSpc>
                <a:spcPct val="130000"/>
              </a:lnSpc>
            </a:pPr>
            <a:r>
              <a:rPr lang="en-US" altLang="zh-CN" sz="1400" dirty="0">
                <a:cs typeface="+mn-ea"/>
                <a:sym typeface="+mn-lt"/>
              </a:rPr>
              <a:t>S</a:t>
            </a:r>
            <a:r>
              <a:rPr lang="en-US" altLang="zh-CN" sz="1400" dirty="0" smtClean="0">
                <a:cs typeface="+mn-ea"/>
                <a:sym typeface="+mn-lt"/>
              </a:rPr>
              <a:t>econd </a:t>
            </a:r>
            <a:r>
              <a:rPr lang="en-US" altLang="zh-CN" sz="1400" dirty="0">
                <a:cs typeface="+mn-ea"/>
                <a:sym typeface="+mn-lt"/>
              </a:rPr>
              <a:t>challenge faced in detection is that </a:t>
            </a:r>
            <a:r>
              <a:rPr lang="en-US" altLang="zh-CN" sz="1400" dirty="0">
                <a:solidFill>
                  <a:srgbClr val="FF0000"/>
                </a:solidFill>
                <a:cs typeface="+mn-ea"/>
                <a:sym typeface="+mn-lt"/>
              </a:rPr>
              <a:t>labeled data </a:t>
            </a:r>
            <a:r>
              <a:rPr lang="en-US" altLang="zh-CN" sz="1400" dirty="0">
                <a:cs typeface="+mn-ea"/>
                <a:sym typeface="+mn-lt"/>
              </a:rPr>
              <a:t>is </a:t>
            </a:r>
            <a:r>
              <a:rPr lang="en-US" altLang="zh-CN" sz="1400" dirty="0">
                <a:solidFill>
                  <a:srgbClr val="FF0000"/>
                </a:solidFill>
                <a:cs typeface="+mn-ea"/>
                <a:sym typeface="+mn-lt"/>
              </a:rPr>
              <a:t>scarce</a:t>
            </a:r>
            <a:r>
              <a:rPr lang="en-US" altLang="zh-CN" sz="1400" dirty="0">
                <a:cs typeface="+mn-ea"/>
                <a:sym typeface="+mn-lt"/>
              </a:rPr>
              <a:t> and the amount currently available is </a:t>
            </a:r>
            <a:r>
              <a:rPr lang="en-US" altLang="zh-CN" sz="1400" dirty="0" smtClean="0">
                <a:cs typeface="+mn-ea"/>
                <a:sym typeface="+mn-lt"/>
              </a:rPr>
              <a:t>insufficient for </a:t>
            </a:r>
            <a:r>
              <a:rPr lang="en-US" altLang="zh-CN" sz="1400" dirty="0">
                <a:cs typeface="+mn-ea"/>
                <a:sym typeface="+mn-lt"/>
              </a:rPr>
              <a:t>training a large CNN</a:t>
            </a:r>
          </a:p>
        </p:txBody>
      </p:sp>
      <p:sp>
        <p:nvSpPr>
          <p:cNvPr id="12" name="矩形 11"/>
          <p:cNvSpPr/>
          <p:nvPr/>
        </p:nvSpPr>
        <p:spPr>
          <a:xfrm>
            <a:off x="2315028" y="2080573"/>
            <a:ext cx="5421086" cy="372410"/>
          </a:xfrm>
          <a:prstGeom prst="rect">
            <a:avLst/>
          </a:prstGeom>
        </p:spPr>
        <p:txBody>
          <a:bodyPr wrap="square">
            <a:spAutoFit/>
          </a:bodyPr>
          <a:lstStyle/>
          <a:p>
            <a:pPr defTabSz="609585">
              <a:lnSpc>
                <a:spcPct val="130000"/>
              </a:lnSpc>
            </a:pPr>
            <a:r>
              <a:rPr lang="en-US" altLang="zh-CN" sz="1400" dirty="0" smtClean="0">
                <a:solidFill>
                  <a:srgbClr val="FF0000"/>
                </a:solidFill>
                <a:cs typeface="+mn-ea"/>
                <a:sym typeface="+mn-lt"/>
              </a:rPr>
              <a:t>supervised pre-training on </a:t>
            </a:r>
            <a:r>
              <a:rPr lang="en-US" altLang="zh-CN" sz="1400" dirty="0">
                <a:solidFill>
                  <a:srgbClr val="FF0000"/>
                </a:solidFill>
                <a:cs typeface="+mn-ea"/>
                <a:sym typeface="+mn-lt"/>
              </a:rPr>
              <a:t>a large auxiliary dataset (</a:t>
            </a:r>
            <a:r>
              <a:rPr lang="en-US" altLang="zh-CN" sz="1400" dirty="0" smtClean="0">
                <a:solidFill>
                  <a:srgbClr val="FF0000"/>
                </a:solidFill>
                <a:cs typeface="+mn-ea"/>
                <a:sym typeface="+mn-lt"/>
              </a:rPr>
              <a:t>ILSVRC</a:t>
            </a:r>
            <a:r>
              <a:rPr lang="zh-CN" altLang="en-US" sz="1400" dirty="0" smtClean="0">
                <a:solidFill>
                  <a:srgbClr val="FF0000"/>
                </a:solidFill>
                <a:cs typeface="+mn-ea"/>
                <a:sym typeface="+mn-lt"/>
              </a:rPr>
              <a:t>）</a:t>
            </a:r>
            <a:endParaRPr lang="en-US" altLang="zh-CN" sz="1400" dirty="0">
              <a:cs typeface="+mn-ea"/>
              <a:sym typeface="+mn-lt"/>
            </a:endParaRPr>
          </a:p>
        </p:txBody>
      </p:sp>
      <p:sp>
        <p:nvSpPr>
          <p:cNvPr id="13" name="左大括号 12"/>
          <p:cNvSpPr/>
          <p:nvPr/>
        </p:nvSpPr>
        <p:spPr>
          <a:xfrm>
            <a:off x="2029878" y="2233993"/>
            <a:ext cx="151795" cy="919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40563" y="2507677"/>
            <a:ext cx="1589315" cy="372410"/>
          </a:xfrm>
          <a:prstGeom prst="rect">
            <a:avLst/>
          </a:prstGeom>
        </p:spPr>
        <p:txBody>
          <a:bodyPr wrap="square">
            <a:spAutoFit/>
          </a:bodyPr>
          <a:lstStyle/>
          <a:p>
            <a:pPr defTabSz="609585">
              <a:lnSpc>
                <a:spcPct val="130000"/>
              </a:lnSpc>
            </a:pPr>
            <a:r>
              <a:rPr lang="en-US" altLang="zh-CN" sz="1400" dirty="0" smtClean="0">
                <a:cs typeface="+mn-ea"/>
                <a:sym typeface="+mn-lt"/>
              </a:rPr>
              <a:t>Solve method</a:t>
            </a:r>
            <a:endParaRPr lang="en-US" altLang="zh-CN" sz="1400" dirty="0">
              <a:cs typeface="+mn-ea"/>
              <a:sym typeface="+mn-lt"/>
            </a:endParaRPr>
          </a:p>
        </p:txBody>
      </p:sp>
      <p:sp>
        <p:nvSpPr>
          <p:cNvPr id="15" name="矩形 14"/>
          <p:cNvSpPr/>
          <p:nvPr/>
        </p:nvSpPr>
        <p:spPr>
          <a:xfrm>
            <a:off x="2315028" y="2875728"/>
            <a:ext cx="6204858" cy="372410"/>
          </a:xfrm>
          <a:prstGeom prst="rect">
            <a:avLst/>
          </a:prstGeom>
        </p:spPr>
        <p:txBody>
          <a:bodyPr wrap="square">
            <a:spAutoFit/>
          </a:bodyPr>
          <a:lstStyle/>
          <a:p>
            <a:pPr defTabSz="609585">
              <a:lnSpc>
                <a:spcPct val="130000"/>
              </a:lnSpc>
            </a:pPr>
            <a:r>
              <a:rPr lang="en-US" altLang="zh-CN" sz="1400" dirty="0">
                <a:cs typeface="+mn-ea"/>
                <a:sym typeface="+mn-lt"/>
              </a:rPr>
              <a:t> followed </a:t>
            </a:r>
            <a:r>
              <a:rPr lang="en-US" altLang="zh-CN" sz="1400" dirty="0">
                <a:solidFill>
                  <a:srgbClr val="FF0000"/>
                </a:solidFill>
                <a:cs typeface="+mn-ea"/>
                <a:sym typeface="+mn-lt"/>
              </a:rPr>
              <a:t>by domain-specific fine-tuning </a:t>
            </a:r>
            <a:r>
              <a:rPr lang="en-US" altLang="zh-CN" sz="1400" dirty="0">
                <a:cs typeface="+mn-ea"/>
                <a:sym typeface="+mn-lt"/>
              </a:rPr>
              <a:t>on a small dataset (PASCAL</a:t>
            </a:r>
            <a:r>
              <a:rPr lang="en-US" altLang="zh-CN" sz="1400" dirty="0" smtClean="0">
                <a:cs typeface="+mn-ea"/>
                <a:sym typeface="+mn-lt"/>
              </a:rPr>
              <a:t>)</a:t>
            </a:r>
            <a:endParaRPr lang="en-US" altLang="zh-CN" sz="1400" dirty="0">
              <a:cs typeface="+mn-ea"/>
              <a:sym typeface="+mn-lt"/>
            </a:endParaRPr>
          </a:p>
        </p:txBody>
      </p:sp>
      <p:sp>
        <p:nvSpPr>
          <p:cNvPr id="18" name="右箭头 17"/>
          <p:cNvSpPr/>
          <p:nvPr/>
        </p:nvSpPr>
        <p:spPr>
          <a:xfrm>
            <a:off x="8519886" y="2959156"/>
            <a:ext cx="783771" cy="256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0" name="矩形 19"/>
          <p:cNvSpPr/>
          <p:nvPr/>
        </p:nvSpPr>
        <p:spPr>
          <a:xfrm>
            <a:off x="9492343" y="2620987"/>
            <a:ext cx="2576286" cy="932563"/>
          </a:xfrm>
          <a:prstGeom prst="rect">
            <a:avLst/>
          </a:prstGeom>
        </p:spPr>
        <p:txBody>
          <a:bodyPr wrap="square">
            <a:spAutoFit/>
          </a:bodyPr>
          <a:lstStyle/>
          <a:p>
            <a:pPr defTabSz="609585">
              <a:lnSpc>
                <a:spcPct val="130000"/>
              </a:lnSpc>
            </a:pPr>
            <a:r>
              <a:rPr lang="en-US" altLang="zh-CN" sz="1400" dirty="0">
                <a:cs typeface="+mn-ea"/>
                <a:sym typeface="+mn-lt"/>
              </a:rPr>
              <a:t>improves </a:t>
            </a:r>
            <a:r>
              <a:rPr lang="en-US" altLang="zh-CN" sz="1400" dirty="0" err="1">
                <a:cs typeface="+mn-ea"/>
                <a:sym typeface="+mn-lt"/>
              </a:rPr>
              <a:t>mAP</a:t>
            </a:r>
            <a:r>
              <a:rPr lang="en-US" altLang="zh-CN" sz="1400" dirty="0">
                <a:cs typeface="+mn-ea"/>
                <a:sym typeface="+mn-lt"/>
              </a:rPr>
              <a:t> performance </a:t>
            </a:r>
          </a:p>
          <a:p>
            <a:pPr defTabSz="609585">
              <a:lnSpc>
                <a:spcPct val="130000"/>
              </a:lnSpc>
            </a:pPr>
            <a:r>
              <a:rPr lang="en-US" altLang="zh-CN" sz="1400" dirty="0">
                <a:cs typeface="+mn-ea"/>
                <a:sym typeface="+mn-lt"/>
              </a:rPr>
              <a:t>by 8 percentage</a:t>
            </a:r>
          </a:p>
        </p:txBody>
      </p:sp>
      <p:sp>
        <p:nvSpPr>
          <p:cNvPr id="21" name="矩形 20"/>
          <p:cNvSpPr/>
          <p:nvPr/>
        </p:nvSpPr>
        <p:spPr>
          <a:xfrm>
            <a:off x="1346199" y="3723318"/>
            <a:ext cx="9583058" cy="652486"/>
          </a:xfrm>
          <a:prstGeom prst="rect">
            <a:avLst/>
          </a:prstGeom>
        </p:spPr>
        <p:txBody>
          <a:bodyPr wrap="square">
            <a:spAutoFit/>
          </a:bodyPr>
          <a:lstStyle/>
          <a:p>
            <a:pPr defTabSz="609585">
              <a:lnSpc>
                <a:spcPct val="130000"/>
              </a:lnSpc>
            </a:pPr>
            <a:r>
              <a:rPr lang="en-US" altLang="zh-CN" sz="1400" dirty="0">
                <a:cs typeface="+mn-ea"/>
                <a:sym typeface="+mn-lt"/>
              </a:rPr>
              <a:t>The only </a:t>
            </a:r>
            <a:r>
              <a:rPr lang="en-US" altLang="zh-CN" sz="1400" dirty="0" smtClean="0">
                <a:cs typeface="+mn-ea"/>
                <a:sym typeface="+mn-lt"/>
              </a:rPr>
              <a:t>class-specific computations </a:t>
            </a:r>
            <a:r>
              <a:rPr lang="en-US" altLang="zh-CN" sz="1400" dirty="0">
                <a:cs typeface="+mn-ea"/>
                <a:sym typeface="+mn-lt"/>
              </a:rPr>
              <a:t>are </a:t>
            </a:r>
            <a:r>
              <a:rPr lang="en-US" altLang="zh-CN" sz="1400" dirty="0">
                <a:solidFill>
                  <a:srgbClr val="FF0000"/>
                </a:solidFill>
                <a:cs typeface="+mn-ea"/>
                <a:sym typeface="+mn-lt"/>
              </a:rPr>
              <a:t>a reasonably small matrix-vector </a:t>
            </a:r>
            <a:r>
              <a:rPr lang="en-US" altLang="zh-CN" sz="1400" dirty="0" smtClean="0">
                <a:solidFill>
                  <a:srgbClr val="FF0000"/>
                </a:solidFill>
                <a:cs typeface="+mn-ea"/>
                <a:sym typeface="+mn-lt"/>
              </a:rPr>
              <a:t>product </a:t>
            </a:r>
            <a:r>
              <a:rPr lang="en-US" altLang="zh-CN" sz="1400" dirty="0" smtClean="0">
                <a:cs typeface="+mn-ea"/>
                <a:sym typeface="+mn-lt"/>
              </a:rPr>
              <a:t>and </a:t>
            </a:r>
            <a:r>
              <a:rPr lang="en-US" altLang="zh-CN" sz="1400" dirty="0">
                <a:solidFill>
                  <a:srgbClr val="FF0000"/>
                </a:solidFill>
                <a:cs typeface="+mn-ea"/>
                <a:sym typeface="+mn-lt"/>
              </a:rPr>
              <a:t>greedy non-maximum suppression</a:t>
            </a:r>
            <a:r>
              <a:rPr lang="en-US" altLang="zh-CN" sz="1400" dirty="0" smtClean="0">
                <a:cs typeface="+mn-ea"/>
                <a:sym typeface="+mn-lt"/>
              </a:rPr>
              <a:t>.</a:t>
            </a:r>
            <a:r>
              <a:rPr lang="zh-CN" altLang="en-US" sz="1400" dirty="0" smtClean="0">
                <a:cs typeface="+mn-ea"/>
                <a:sym typeface="+mn-lt"/>
              </a:rPr>
              <a:t>（</a:t>
            </a:r>
            <a:r>
              <a:rPr lang="en-US" altLang="zh-CN" sz="1400" dirty="0">
                <a:cs typeface="+mn-ea"/>
                <a:sym typeface="+mn-lt"/>
              </a:rPr>
              <a:t> two orders of magnitude </a:t>
            </a:r>
            <a:r>
              <a:rPr lang="en-US" altLang="zh-CN" sz="1400" dirty="0" smtClean="0">
                <a:cs typeface="+mn-ea"/>
                <a:sym typeface="+mn-lt"/>
              </a:rPr>
              <a:t>lower-dimensional than </a:t>
            </a:r>
            <a:r>
              <a:rPr lang="en-US" altLang="zh-CN" sz="1400" dirty="0">
                <a:cs typeface="+mn-ea"/>
                <a:sym typeface="+mn-lt"/>
              </a:rPr>
              <a:t>previously used region features </a:t>
            </a:r>
            <a:r>
              <a:rPr lang="zh-CN" altLang="en-US" sz="1400" dirty="0" smtClean="0">
                <a:cs typeface="+mn-ea"/>
                <a:sym typeface="+mn-lt"/>
              </a:rPr>
              <a:t>）</a:t>
            </a:r>
            <a:endParaRPr lang="en-US" altLang="zh-CN" sz="1400" dirty="0">
              <a:cs typeface="+mn-ea"/>
              <a:sym typeface="+mn-lt"/>
            </a:endParaRPr>
          </a:p>
        </p:txBody>
      </p:sp>
      <p:sp>
        <p:nvSpPr>
          <p:cNvPr id="22" name="矩形 21"/>
          <p:cNvSpPr/>
          <p:nvPr/>
        </p:nvSpPr>
        <p:spPr>
          <a:xfrm>
            <a:off x="1346200" y="4566549"/>
            <a:ext cx="9583058" cy="652486"/>
          </a:xfrm>
          <a:prstGeom prst="rect">
            <a:avLst/>
          </a:prstGeom>
        </p:spPr>
        <p:txBody>
          <a:bodyPr wrap="square">
            <a:spAutoFit/>
          </a:bodyPr>
          <a:lstStyle/>
          <a:p>
            <a:pPr defTabSz="609585">
              <a:lnSpc>
                <a:spcPct val="130000"/>
              </a:lnSpc>
            </a:pPr>
            <a:r>
              <a:rPr lang="en-US" altLang="zh-CN" sz="1400" dirty="0">
                <a:cs typeface="+mn-ea"/>
                <a:sym typeface="+mn-lt"/>
              </a:rPr>
              <a:t>With </a:t>
            </a:r>
            <a:r>
              <a:rPr lang="en-US" altLang="zh-CN" sz="1400" dirty="0">
                <a:solidFill>
                  <a:srgbClr val="FF0000"/>
                </a:solidFill>
                <a:cs typeface="+mn-ea"/>
                <a:sym typeface="+mn-lt"/>
              </a:rPr>
              <a:t>minor </a:t>
            </a:r>
            <a:r>
              <a:rPr lang="en-US" altLang="zh-CN" sz="1400" dirty="0" smtClean="0">
                <a:solidFill>
                  <a:srgbClr val="FF0000"/>
                </a:solidFill>
                <a:cs typeface="+mn-ea"/>
                <a:sym typeface="+mn-lt"/>
              </a:rPr>
              <a:t>modifications</a:t>
            </a:r>
            <a:r>
              <a:rPr lang="en-US" altLang="zh-CN" sz="1400" dirty="0" smtClean="0">
                <a:cs typeface="+mn-ea"/>
                <a:sym typeface="+mn-lt"/>
              </a:rPr>
              <a:t>, we </a:t>
            </a:r>
            <a:r>
              <a:rPr lang="en-US" altLang="zh-CN" sz="1400" dirty="0">
                <a:cs typeface="+mn-ea"/>
                <a:sym typeface="+mn-lt"/>
              </a:rPr>
              <a:t>also achieve competitive results on </a:t>
            </a:r>
            <a:r>
              <a:rPr lang="en-US" altLang="zh-CN" sz="1400" dirty="0">
                <a:solidFill>
                  <a:srgbClr val="FF0000"/>
                </a:solidFill>
                <a:cs typeface="+mn-ea"/>
                <a:sym typeface="+mn-lt"/>
              </a:rPr>
              <a:t>the PASCAL </a:t>
            </a:r>
            <a:r>
              <a:rPr lang="en-US" altLang="zh-CN" sz="1400" dirty="0" smtClean="0">
                <a:solidFill>
                  <a:srgbClr val="FF0000"/>
                </a:solidFill>
                <a:cs typeface="+mn-ea"/>
                <a:sym typeface="+mn-lt"/>
              </a:rPr>
              <a:t>VOC segmentation </a:t>
            </a:r>
            <a:r>
              <a:rPr lang="en-US" altLang="zh-CN" sz="1400" dirty="0">
                <a:solidFill>
                  <a:srgbClr val="FF0000"/>
                </a:solidFill>
                <a:cs typeface="+mn-ea"/>
                <a:sym typeface="+mn-lt"/>
              </a:rPr>
              <a:t>task</a:t>
            </a:r>
            <a:r>
              <a:rPr lang="en-US" altLang="zh-CN" sz="1400" dirty="0">
                <a:cs typeface="+mn-ea"/>
                <a:sym typeface="+mn-lt"/>
              </a:rPr>
              <a:t>, with an average segmentation </a:t>
            </a:r>
            <a:r>
              <a:rPr lang="en-US" altLang="zh-CN" sz="1400" dirty="0" smtClean="0">
                <a:cs typeface="+mn-ea"/>
                <a:sym typeface="+mn-lt"/>
              </a:rPr>
              <a:t>accuracy of </a:t>
            </a:r>
            <a:r>
              <a:rPr lang="en-US" altLang="zh-CN" sz="1400" dirty="0">
                <a:solidFill>
                  <a:srgbClr val="FF0000"/>
                </a:solidFill>
                <a:cs typeface="+mn-ea"/>
                <a:sym typeface="+mn-lt"/>
              </a:rPr>
              <a:t>47.9%</a:t>
            </a:r>
            <a:r>
              <a:rPr lang="en-US" altLang="zh-CN" sz="1400" dirty="0">
                <a:cs typeface="+mn-ea"/>
                <a:sym typeface="+mn-lt"/>
              </a:rPr>
              <a:t> on the VOC 2011 test set.</a:t>
            </a:r>
          </a:p>
        </p:txBody>
      </p:sp>
    </p:spTree>
    <p:extLst>
      <p:ext uri="{BB962C8B-B14F-4D97-AF65-F5344CB8AC3E}">
        <p14:creationId xmlns:p14="http://schemas.microsoft.com/office/powerpoint/2010/main" val="22208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a:xfrm>
            <a:off x="2968172" y="2013707"/>
            <a:ext cx="7656286" cy="1687435"/>
          </a:xfrm>
        </p:spPr>
        <p:txBody>
          <a:bodyPr/>
          <a:lstStyle/>
          <a:p>
            <a:r>
              <a:rPr lang="en-US" altLang="zh-CN" dirty="0">
                <a:cs typeface="+mn-ea"/>
                <a:sym typeface="+mn-lt"/>
              </a:rPr>
              <a:t>Object detection with R-CNN</a:t>
            </a:r>
            <a:endParaRPr lang="zh-CN" altLang="en-US" dirty="0"/>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Tree>
    <p:extLst>
      <p:ext uri="{BB962C8B-B14F-4D97-AF65-F5344CB8AC3E}">
        <p14:creationId xmlns:p14="http://schemas.microsoft.com/office/powerpoint/2010/main" val="3120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3936</TotalTime>
  <Words>5574</Words>
  <Application>Microsoft Office PowerPoint</Application>
  <PresentationFormat>宽屏</PresentationFormat>
  <Paragraphs>464</Paragraphs>
  <Slides>43</Slides>
  <Notes>34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宋体</vt:lpstr>
      <vt:lpstr>微软雅黑</vt:lpstr>
      <vt:lpstr>Arial</vt:lpstr>
      <vt:lpstr>Calibri</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Villa7</cp:lastModifiedBy>
  <cp:revision>134</cp:revision>
  <dcterms:created xsi:type="dcterms:W3CDTF">2015-08-18T02:51:41Z</dcterms:created>
  <dcterms:modified xsi:type="dcterms:W3CDTF">2017-02-04T14:34:43Z</dcterms:modified>
  <cp:category/>
</cp:coreProperties>
</file>